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7"/>
  </p:notesMasterIdLst>
  <p:sldIdLst>
    <p:sldId id="257" r:id="rId2"/>
    <p:sldId id="272" r:id="rId3"/>
    <p:sldId id="259" r:id="rId4"/>
    <p:sldId id="266" r:id="rId5"/>
    <p:sldId id="277" r:id="rId6"/>
    <p:sldId id="260" r:id="rId7"/>
    <p:sldId id="261" r:id="rId8"/>
    <p:sldId id="294" r:id="rId9"/>
    <p:sldId id="276" r:id="rId10"/>
    <p:sldId id="273" r:id="rId11"/>
    <p:sldId id="279" r:id="rId12"/>
    <p:sldId id="262" r:id="rId13"/>
    <p:sldId id="263" r:id="rId14"/>
    <p:sldId id="264" r:id="rId15"/>
    <p:sldId id="295" r:id="rId16"/>
    <p:sldId id="296" r:id="rId17"/>
    <p:sldId id="278" r:id="rId18"/>
    <p:sldId id="282" r:id="rId19"/>
    <p:sldId id="265" r:id="rId20"/>
    <p:sldId id="256" r:id="rId21"/>
    <p:sldId id="280" r:id="rId22"/>
    <p:sldId id="281" r:id="rId23"/>
    <p:sldId id="274" r:id="rId24"/>
    <p:sldId id="285" r:id="rId25"/>
    <p:sldId id="288" r:id="rId26"/>
    <p:sldId id="284" r:id="rId27"/>
    <p:sldId id="292" r:id="rId28"/>
    <p:sldId id="289" r:id="rId29"/>
    <p:sldId id="290" r:id="rId30"/>
    <p:sldId id="275" r:id="rId31"/>
    <p:sldId id="286" r:id="rId32"/>
    <p:sldId id="291" r:id="rId33"/>
    <p:sldId id="267" r:id="rId34"/>
    <p:sldId id="268" r:id="rId35"/>
    <p:sldId id="269" r:id="rId36"/>
    <p:sldId id="270" r:id="rId37"/>
    <p:sldId id="271" r:id="rId38"/>
    <p:sldId id="293" r:id="rId39"/>
    <p:sldId id="283" r:id="rId40"/>
    <p:sldId id="297" r:id="rId41"/>
    <p:sldId id="298" r:id="rId42"/>
    <p:sldId id="299" r:id="rId43"/>
    <p:sldId id="300" r:id="rId44"/>
    <p:sldId id="287" r:id="rId45"/>
    <p:sldId id="25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216"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7F7C2-583F-7248-BE02-5ED4A808E985}" type="datetimeFigureOut">
              <a:rPr lang="en-US" smtClean="0"/>
              <a:pPr/>
              <a:t>6/15/16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99815F-807A-604B-AF4B-2F5B193A819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99815F-807A-604B-AF4B-2F5B193A8194}"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Lucy, Charlie Brown, </a:t>
            </a:r>
            <a:r>
              <a:rPr lang="en-US" dirty="0" err="1" smtClean="0"/>
              <a:t>Linus</a:t>
            </a:r>
            <a:r>
              <a:rPr lang="en-US" dirty="0" smtClean="0"/>
              <a:t>.   </a:t>
            </a:r>
            <a:endParaRPr lang="en-US" dirty="0"/>
          </a:p>
        </p:txBody>
      </p:sp>
      <p:sp>
        <p:nvSpPr>
          <p:cNvPr id="4" name="Slide Number Placeholder 3"/>
          <p:cNvSpPr>
            <a:spLocks noGrp="1"/>
          </p:cNvSpPr>
          <p:nvPr>
            <p:ph type="sldNum" sz="quarter" idx="10"/>
          </p:nvPr>
        </p:nvSpPr>
        <p:spPr/>
        <p:txBody>
          <a:bodyPr/>
          <a:lstStyle/>
          <a:p>
            <a:fld id="{1B99815F-807A-604B-AF4B-2F5B193A8194}"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3E1312-E14F-FF4F-9CDC-67B5AE73D21F}" type="datetimeFigureOut">
              <a:rPr lang="en-US" smtClean="0"/>
              <a:pPr/>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3E1312-E14F-FF4F-9CDC-67B5AE73D21F}" type="datetimeFigureOut">
              <a:rPr lang="en-US" smtClean="0"/>
              <a:pPr/>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3E1312-E14F-FF4F-9CDC-67B5AE73D21F}" type="datetimeFigureOut">
              <a:rPr lang="en-US" smtClean="0"/>
              <a:pPr/>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3E1312-E14F-FF4F-9CDC-67B5AE73D21F}" type="datetimeFigureOut">
              <a:rPr lang="en-US" smtClean="0"/>
              <a:pPr/>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3E1312-E14F-FF4F-9CDC-67B5AE73D21F}" type="datetimeFigureOut">
              <a:rPr lang="en-US" smtClean="0"/>
              <a:pPr/>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3E1312-E14F-FF4F-9CDC-67B5AE73D21F}" type="datetimeFigureOut">
              <a:rPr lang="en-US" smtClean="0"/>
              <a:pPr/>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3E1312-E14F-FF4F-9CDC-67B5AE73D21F}" type="datetimeFigureOut">
              <a:rPr lang="en-US" smtClean="0"/>
              <a:pPr/>
              <a:t>6/15/16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3E1312-E14F-FF4F-9CDC-67B5AE73D21F}" type="datetimeFigureOut">
              <a:rPr lang="en-US" smtClean="0"/>
              <a:pPr/>
              <a:t>6/15/16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E1312-E14F-FF4F-9CDC-67B5AE73D21F}" type="datetimeFigureOut">
              <a:rPr lang="en-US" smtClean="0"/>
              <a:pPr/>
              <a:t>6/15/16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E1312-E14F-FF4F-9CDC-67B5AE73D21F}" type="datetimeFigureOut">
              <a:rPr lang="en-US" smtClean="0"/>
              <a:pPr/>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E1312-E14F-FF4F-9CDC-67B5AE73D21F}" type="datetimeFigureOut">
              <a:rPr lang="en-US" smtClean="0"/>
              <a:pPr/>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48255-7DCA-3648-A97F-B5C3C726BB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E1312-E14F-FF4F-9CDC-67B5AE73D21F}" type="datetimeFigureOut">
              <a:rPr lang="en-US" smtClean="0"/>
              <a:pPr/>
              <a:t>6/15/16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48255-7DCA-3648-A97F-B5C3C726BB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893119" y="516400"/>
            <a:ext cx="7717103" cy="2939266"/>
          </a:xfrm>
          <a:prstGeom prst="rect">
            <a:avLst/>
          </a:prstGeom>
          <a:noFill/>
        </p:spPr>
        <p:txBody>
          <a:bodyPr wrap="square" rtlCol="0">
            <a:spAutoFit/>
          </a:bodyPr>
          <a:lstStyle/>
          <a:p>
            <a:pPr algn="ctr"/>
            <a:r>
              <a:rPr lang="en-US" sz="6000" b="1" u="sng" dirty="0" smtClean="0">
                <a:solidFill>
                  <a:schemeClr val="bg1"/>
                </a:solidFill>
              </a:rPr>
              <a:t>HISTORICAL THEOLOGY</a:t>
            </a:r>
          </a:p>
          <a:p>
            <a:pPr algn="ctr"/>
            <a:endParaRPr lang="en-US" b="1" dirty="0" smtClean="0">
              <a:solidFill>
                <a:schemeClr val="bg1"/>
              </a:solidFill>
            </a:endParaRPr>
          </a:p>
          <a:p>
            <a:pPr algn="ctr"/>
            <a:endParaRPr lang="en-US" b="1" dirty="0" smtClean="0">
              <a:solidFill>
                <a:schemeClr val="bg1"/>
              </a:solidFill>
            </a:endParaRPr>
          </a:p>
          <a:p>
            <a:pPr algn="ctr"/>
            <a:r>
              <a:rPr lang="en-US" b="1" dirty="0" smtClean="0">
                <a:solidFill>
                  <a:schemeClr val="bg1"/>
                </a:solidFill>
              </a:rPr>
              <a:t>Lesson Two</a:t>
            </a:r>
          </a:p>
          <a:p>
            <a:pPr algn="ctr"/>
            <a:endParaRPr lang="en-US" b="1" dirty="0" smtClean="0">
              <a:solidFill>
                <a:schemeClr val="bg1"/>
              </a:solidFill>
            </a:endParaRPr>
          </a:p>
          <a:p>
            <a:pPr algn="ctr"/>
            <a:endParaRPr lang="en-US" b="1" dirty="0" smtClean="0">
              <a:solidFill>
                <a:schemeClr val="bg1"/>
              </a:solidFill>
            </a:endParaRPr>
          </a:p>
          <a:p>
            <a:pPr algn="ctr"/>
            <a:r>
              <a:rPr lang="en-US" sz="3500" b="1" dirty="0" smtClean="0">
                <a:solidFill>
                  <a:schemeClr val="bg1"/>
                </a:solidFill>
              </a:rPr>
              <a:t>THE DEVELOPMENT OF THE BIBLE</a:t>
            </a:r>
            <a:endParaRPr lang="en-US" sz="35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47650" y="178163"/>
            <a:ext cx="3968750" cy="5563938"/>
          </a:xfrm>
          <a:prstGeom prst="rect">
            <a:avLst/>
          </a:prstGeom>
        </p:spPr>
      </p:pic>
      <p:sp>
        <p:nvSpPr>
          <p:cNvPr id="5" name="TextBox 4"/>
          <p:cNvSpPr txBox="1"/>
          <p:nvPr/>
        </p:nvSpPr>
        <p:spPr>
          <a:xfrm>
            <a:off x="457200" y="5742101"/>
            <a:ext cx="3581400" cy="923330"/>
          </a:xfrm>
          <a:prstGeom prst="rect">
            <a:avLst/>
          </a:prstGeom>
          <a:noFill/>
        </p:spPr>
        <p:txBody>
          <a:bodyPr wrap="square" rtlCol="0">
            <a:spAutoFit/>
          </a:bodyPr>
          <a:lstStyle/>
          <a:p>
            <a:pPr algn="ctr"/>
            <a:r>
              <a:rPr lang="en-US" sz="2700" b="1" dirty="0" smtClean="0">
                <a:solidFill>
                  <a:schemeClr val="bg1"/>
                </a:solidFill>
              </a:rPr>
              <a:t>IRENAEUS OF LYONS </a:t>
            </a:r>
          </a:p>
          <a:p>
            <a:pPr algn="ctr"/>
            <a:r>
              <a:rPr lang="en-US" sz="2700" b="1" dirty="0" smtClean="0">
                <a:solidFill>
                  <a:schemeClr val="bg1"/>
                </a:solidFill>
              </a:rPr>
              <a:t>(C.130-C.200)</a:t>
            </a:r>
            <a:endParaRPr lang="en-US" sz="2700" b="1" dirty="0">
              <a:solidFill>
                <a:schemeClr val="bg1"/>
              </a:solidFill>
            </a:endParaRPr>
          </a:p>
        </p:txBody>
      </p:sp>
      <p:sp>
        <p:nvSpPr>
          <p:cNvPr id="6" name="TextBox 5"/>
          <p:cNvSpPr txBox="1"/>
          <p:nvPr/>
        </p:nvSpPr>
        <p:spPr>
          <a:xfrm>
            <a:off x="4305299" y="114663"/>
            <a:ext cx="4756245" cy="6509475"/>
          </a:xfrm>
          <a:prstGeom prst="rect">
            <a:avLst/>
          </a:prstGeom>
          <a:noFill/>
        </p:spPr>
        <p:txBody>
          <a:bodyPr wrap="square" rtlCol="0">
            <a:spAutoFit/>
          </a:bodyPr>
          <a:lstStyle/>
          <a:p>
            <a:pPr algn="ctr"/>
            <a:r>
              <a:rPr lang="en-US" sz="2600" b="1" u="sng" dirty="0" smtClean="0">
                <a:solidFill>
                  <a:srgbClr val="CCFFCC"/>
                </a:solidFill>
              </a:rPr>
              <a:t>Value of Tradition</a:t>
            </a:r>
          </a:p>
          <a:p>
            <a:pPr algn="ctr"/>
            <a:r>
              <a:rPr lang="en-US" sz="2300" b="1" dirty="0" smtClean="0">
                <a:solidFill>
                  <a:srgbClr val="FFFFFF"/>
                </a:solidFill>
              </a:rPr>
              <a:t>“Everyone who wishes to perceive the truth should consider the </a:t>
            </a:r>
            <a:r>
              <a:rPr lang="en-US" sz="2300" b="1" dirty="0" smtClean="0">
                <a:solidFill>
                  <a:srgbClr val="FFFF00"/>
                </a:solidFill>
              </a:rPr>
              <a:t>apostolic tradition, which has been made known in every church in the whole world</a:t>
            </a:r>
            <a:r>
              <a:rPr lang="en-US" sz="2300" b="1" dirty="0" smtClean="0">
                <a:solidFill>
                  <a:srgbClr val="FFFFFF"/>
                </a:solidFill>
              </a:rPr>
              <a:t>.  We are able to number those who are </a:t>
            </a:r>
            <a:r>
              <a:rPr lang="en-US" sz="2300" b="1" dirty="0" smtClean="0">
                <a:solidFill>
                  <a:srgbClr val="FFFF00"/>
                </a:solidFill>
              </a:rPr>
              <a:t>bishops</a:t>
            </a:r>
            <a:r>
              <a:rPr lang="en-US" sz="2300" b="1" dirty="0" smtClean="0">
                <a:solidFill>
                  <a:srgbClr val="FFFFFF"/>
                </a:solidFill>
              </a:rPr>
              <a:t> appointed by the apostles, and their successors in the churches to the present day, who taught and knew nothing of such things as these people imagine</a:t>
            </a:r>
          </a:p>
          <a:p>
            <a:pPr algn="ctr"/>
            <a:r>
              <a:rPr lang="en-US" sz="2300" b="1" dirty="0" smtClean="0">
                <a:solidFill>
                  <a:srgbClr val="FFFFFF"/>
                </a:solidFill>
              </a:rPr>
              <a:t> (</a:t>
            </a:r>
            <a:r>
              <a:rPr lang="en-US" sz="2300" b="1" dirty="0" err="1" smtClean="0">
                <a:solidFill>
                  <a:srgbClr val="FFFFFF"/>
                </a:solidFill>
              </a:rPr>
              <a:t>ie</a:t>
            </a:r>
            <a:r>
              <a:rPr lang="en-US" sz="2300" b="1" dirty="0" smtClean="0">
                <a:solidFill>
                  <a:srgbClr val="FFFFFF"/>
                </a:solidFill>
              </a:rPr>
              <a:t>, “secret” teachings of the Gnostics) .  .  .</a:t>
            </a:r>
          </a:p>
          <a:p>
            <a:pPr algn="ctr"/>
            <a:r>
              <a:rPr lang="en-US" sz="2300" b="1" dirty="0" smtClean="0">
                <a:solidFill>
                  <a:srgbClr val="FFFF00"/>
                </a:solidFill>
              </a:rPr>
              <a:t>The apostles have, as it were, deposited this truth in all its fullness in this depository</a:t>
            </a:r>
            <a:r>
              <a:rPr lang="en-US" sz="2300" b="1" dirty="0" smtClean="0">
                <a:solidFill>
                  <a:srgbClr val="FFFFFF"/>
                </a:solidFill>
              </a:rPr>
              <a:t>, so that whoever wants to may draw from this water of life.”</a:t>
            </a:r>
            <a:endParaRPr lang="en-US" sz="2300" b="1"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79400" y="888999"/>
            <a:ext cx="3124200" cy="4463143"/>
          </a:xfrm>
          <a:prstGeom prst="rect">
            <a:avLst/>
          </a:prstGeom>
        </p:spPr>
      </p:pic>
      <p:sp>
        <p:nvSpPr>
          <p:cNvPr id="4" name="TextBox 3"/>
          <p:cNvSpPr txBox="1"/>
          <p:nvPr/>
        </p:nvSpPr>
        <p:spPr>
          <a:xfrm>
            <a:off x="381000" y="5381198"/>
            <a:ext cx="3124200" cy="830997"/>
          </a:xfrm>
          <a:prstGeom prst="rect">
            <a:avLst/>
          </a:prstGeom>
          <a:noFill/>
        </p:spPr>
        <p:txBody>
          <a:bodyPr wrap="square" rtlCol="0">
            <a:spAutoFit/>
          </a:bodyPr>
          <a:lstStyle/>
          <a:p>
            <a:pPr algn="ctr"/>
            <a:r>
              <a:rPr lang="en-US" sz="2400" b="1" dirty="0" smtClean="0">
                <a:solidFill>
                  <a:schemeClr val="bg1"/>
                </a:solidFill>
              </a:rPr>
              <a:t>Tertullian</a:t>
            </a:r>
          </a:p>
          <a:p>
            <a:pPr algn="ctr"/>
            <a:r>
              <a:rPr lang="en-US" sz="2400" b="1" dirty="0" smtClean="0">
                <a:solidFill>
                  <a:schemeClr val="bg1"/>
                </a:solidFill>
              </a:rPr>
              <a:t>(c.160-c.225)</a:t>
            </a:r>
            <a:endParaRPr lang="en-US" sz="2400" b="1" dirty="0">
              <a:solidFill>
                <a:schemeClr val="bg1"/>
              </a:solidFill>
            </a:endParaRPr>
          </a:p>
        </p:txBody>
      </p:sp>
      <p:sp>
        <p:nvSpPr>
          <p:cNvPr id="5" name="TextBox 4"/>
          <p:cNvSpPr txBox="1"/>
          <p:nvPr/>
        </p:nvSpPr>
        <p:spPr>
          <a:xfrm>
            <a:off x="3505199" y="152401"/>
            <a:ext cx="5696045" cy="6555642"/>
          </a:xfrm>
          <a:prstGeom prst="rect">
            <a:avLst/>
          </a:prstGeom>
          <a:noFill/>
        </p:spPr>
        <p:txBody>
          <a:bodyPr wrap="square" rtlCol="0">
            <a:spAutoFit/>
          </a:bodyPr>
          <a:lstStyle/>
          <a:p>
            <a:pPr algn="ctr"/>
            <a:r>
              <a:rPr lang="en-US" sz="2800" b="1" u="sng" dirty="0" smtClean="0">
                <a:solidFill>
                  <a:srgbClr val="FFFFFF"/>
                </a:solidFill>
              </a:rPr>
              <a:t>The Importance of Historical Continuity</a:t>
            </a:r>
          </a:p>
          <a:p>
            <a:pPr algn="ctr"/>
            <a:endParaRPr lang="en-US" sz="1300" b="1" u="sng" dirty="0" smtClean="0">
              <a:solidFill>
                <a:srgbClr val="FFFFFF"/>
              </a:solidFill>
            </a:endParaRPr>
          </a:p>
          <a:p>
            <a:pPr algn="ctr"/>
            <a:r>
              <a:rPr lang="en-US" sz="2800" b="1" dirty="0" smtClean="0">
                <a:solidFill>
                  <a:srgbClr val="FFFFFF"/>
                </a:solidFill>
              </a:rPr>
              <a:t>Tertullian taught that orthodoxy depends upon the </a:t>
            </a:r>
            <a:r>
              <a:rPr lang="en-US" sz="2800" b="1" dirty="0" smtClean="0">
                <a:solidFill>
                  <a:srgbClr val="CCFFCC"/>
                </a:solidFill>
              </a:rPr>
              <a:t>succession of apostolic teaching</a:t>
            </a:r>
            <a:r>
              <a:rPr lang="en-US" sz="2800" b="1" dirty="0" smtClean="0">
                <a:solidFill>
                  <a:srgbClr val="FFFFFF"/>
                </a:solidFill>
              </a:rPr>
              <a:t>.  The apostles received their doctrines directly from Christ and they in turn revealed them to the churches they founded.  It is these apostolic churches that should set the standard for the faith since they </a:t>
            </a:r>
            <a:r>
              <a:rPr lang="en-US" sz="2800" b="1" dirty="0" smtClean="0">
                <a:solidFill>
                  <a:srgbClr val="CCFFCC"/>
                </a:solidFill>
              </a:rPr>
              <a:t>faithfully preserve what was received from the apostles</a:t>
            </a:r>
            <a:r>
              <a:rPr lang="en-US" sz="2800" b="1" dirty="0" smtClean="0">
                <a:solidFill>
                  <a:srgbClr val="FFFFFF"/>
                </a:solidFill>
              </a:rPr>
              <a:t>, who received it from Christ, who received it from God.</a:t>
            </a:r>
            <a:endParaRPr lang="en-US" sz="2800" b="1" dirty="0">
              <a:solidFill>
                <a:srgbClr val="FFFF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13855"/>
            <a:ext cx="9201245" cy="6858000"/>
          </a:xfrm>
          <a:prstGeom prst="rect">
            <a:avLst/>
          </a:prstGeom>
        </p:spPr>
      </p:pic>
      <p:sp>
        <p:nvSpPr>
          <p:cNvPr id="3" name="TextBox 2"/>
          <p:cNvSpPr txBox="1"/>
          <p:nvPr/>
        </p:nvSpPr>
        <p:spPr>
          <a:xfrm>
            <a:off x="283744" y="337749"/>
            <a:ext cx="8539355" cy="600164"/>
          </a:xfrm>
          <a:prstGeom prst="rect">
            <a:avLst/>
          </a:prstGeom>
          <a:noFill/>
        </p:spPr>
        <p:txBody>
          <a:bodyPr wrap="square" rtlCol="0">
            <a:spAutoFit/>
          </a:bodyPr>
          <a:lstStyle/>
          <a:p>
            <a:r>
              <a:rPr lang="en-US" sz="3200" b="1" dirty="0" smtClean="0">
                <a:solidFill>
                  <a:srgbClr val="FFFF00"/>
                </a:solidFill>
              </a:rPr>
              <a:t>2. THE APOLOGISTS (150-300).</a:t>
            </a:r>
            <a:endParaRPr lang="en-US" sz="3200" b="1" dirty="0">
              <a:solidFill>
                <a:srgbClr val="FFFF00"/>
              </a:solidFill>
            </a:endParaRPr>
          </a:p>
        </p:txBody>
      </p:sp>
      <p:sp>
        <p:nvSpPr>
          <p:cNvPr id="5" name="TextBox 4"/>
          <p:cNvSpPr txBox="1"/>
          <p:nvPr/>
        </p:nvSpPr>
        <p:spPr>
          <a:xfrm>
            <a:off x="660400" y="1378017"/>
            <a:ext cx="7703303" cy="1107996"/>
          </a:xfrm>
          <a:prstGeom prst="rect">
            <a:avLst/>
          </a:prstGeom>
          <a:noFill/>
        </p:spPr>
        <p:txBody>
          <a:bodyPr wrap="square" rtlCol="0">
            <a:spAutoFit/>
          </a:bodyPr>
          <a:lstStyle/>
          <a:p>
            <a:r>
              <a:rPr lang="en-US" sz="3200" b="1" dirty="0" smtClean="0">
                <a:solidFill>
                  <a:srgbClr val="FFFF00"/>
                </a:solidFill>
              </a:rPr>
              <a:t>a) Opposition from religion:  Gnosticism</a:t>
            </a:r>
          </a:p>
          <a:p>
            <a:endParaRPr lang="en-US" sz="3200" dirty="0"/>
          </a:p>
        </p:txBody>
      </p:sp>
      <p:sp>
        <p:nvSpPr>
          <p:cNvPr id="6" name="TextBox 5"/>
          <p:cNvSpPr txBox="1"/>
          <p:nvPr/>
        </p:nvSpPr>
        <p:spPr>
          <a:xfrm>
            <a:off x="660400" y="2486013"/>
            <a:ext cx="8483600" cy="2800767"/>
          </a:xfrm>
          <a:prstGeom prst="rect">
            <a:avLst/>
          </a:prstGeom>
          <a:noFill/>
        </p:spPr>
        <p:txBody>
          <a:bodyPr wrap="square" rtlCol="0">
            <a:spAutoFit/>
          </a:bodyPr>
          <a:lstStyle/>
          <a:p>
            <a:r>
              <a:rPr lang="en-US" sz="3200" b="1" dirty="0" err="1" smtClean="0">
                <a:solidFill>
                  <a:srgbClr val="FFFF00"/>
                </a:solidFill>
              </a:rPr>
              <a:t>b</a:t>
            </a:r>
            <a:r>
              <a:rPr lang="en-US" sz="3200" b="1" dirty="0" smtClean="0">
                <a:solidFill>
                  <a:srgbClr val="FFFF00"/>
                </a:solidFill>
              </a:rPr>
              <a:t>) Opposition from within:</a:t>
            </a:r>
          </a:p>
          <a:p>
            <a:endParaRPr lang="en-US" sz="3200" b="1" dirty="0" smtClean="0">
              <a:solidFill>
                <a:srgbClr val="FFFF00"/>
              </a:solidFill>
            </a:endParaRPr>
          </a:p>
          <a:p>
            <a:r>
              <a:rPr lang="en-US" sz="3200" b="1" dirty="0" smtClean="0">
                <a:solidFill>
                  <a:srgbClr val="FFFF00"/>
                </a:solidFill>
              </a:rPr>
              <a:t>	  </a:t>
            </a:r>
            <a:r>
              <a:rPr lang="en-US" sz="3200" b="1" dirty="0" smtClean="0">
                <a:solidFill>
                  <a:srgbClr val="CCFFCC"/>
                </a:solidFill>
              </a:rPr>
              <a:t>(1) </a:t>
            </a:r>
            <a:r>
              <a:rPr lang="en-US" sz="3200" b="1" dirty="0" err="1" smtClean="0">
                <a:solidFill>
                  <a:srgbClr val="CCFFCC"/>
                </a:solidFill>
              </a:rPr>
              <a:t>Marcionism</a:t>
            </a:r>
            <a:r>
              <a:rPr lang="en-US" sz="3200" b="1" dirty="0" smtClean="0">
                <a:solidFill>
                  <a:srgbClr val="CCFFCC"/>
                </a:solidFill>
              </a:rPr>
              <a:t> – </a:t>
            </a:r>
            <a:r>
              <a:rPr lang="en-US" sz="2400" b="1" dirty="0" smtClean="0">
                <a:solidFill>
                  <a:srgbClr val="CCFFCC"/>
                </a:solidFill>
              </a:rPr>
              <a:t>rejected OT, accepted Paul;  2</a:t>
            </a:r>
            <a:r>
              <a:rPr lang="en-US" sz="2400" b="1" baseline="30000" dirty="0" smtClean="0">
                <a:solidFill>
                  <a:srgbClr val="CCFFCC"/>
                </a:solidFill>
              </a:rPr>
              <a:t>nd</a:t>
            </a:r>
            <a:r>
              <a:rPr lang="en-US" sz="2400" b="1" dirty="0" smtClean="0">
                <a:solidFill>
                  <a:srgbClr val="CCFFCC"/>
                </a:solidFill>
              </a:rPr>
              <a:t> cent.; dualism.  God of OT not the God of the NT.</a:t>
            </a:r>
          </a:p>
          <a:p>
            <a:r>
              <a:rPr lang="en-US" sz="3200" b="1" dirty="0" smtClean="0">
                <a:solidFill>
                  <a:srgbClr val="CCFFCC"/>
                </a:solidFill>
              </a:rPr>
              <a:t>	  (2) </a:t>
            </a:r>
            <a:r>
              <a:rPr lang="en-US" sz="3200" b="1" dirty="0" err="1" smtClean="0">
                <a:solidFill>
                  <a:srgbClr val="CCFFCC"/>
                </a:solidFill>
              </a:rPr>
              <a:t>Montanism</a:t>
            </a:r>
            <a:r>
              <a:rPr lang="en-US" sz="3200" b="1" dirty="0" smtClean="0">
                <a:solidFill>
                  <a:srgbClr val="CCFFCC"/>
                </a:solidFill>
              </a:rPr>
              <a:t> –  </a:t>
            </a:r>
            <a:r>
              <a:rPr lang="en-US" sz="2400" b="1" dirty="0" smtClean="0">
                <a:solidFill>
                  <a:srgbClr val="CCFFCC"/>
                </a:solidFill>
              </a:rPr>
              <a:t>New Prophecies, revelations, ecstatic visions from H. S.; late 2</a:t>
            </a:r>
            <a:r>
              <a:rPr lang="en-US" sz="2400" b="1" baseline="30000" dirty="0" smtClean="0">
                <a:solidFill>
                  <a:srgbClr val="CCFFCC"/>
                </a:solidFill>
              </a:rPr>
              <a:t>nd</a:t>
            </a:r>
            <a:r>
              <a:rPr lang="en-US" sz="2400" b="1" dirty="0" smtClean="0">
                <a:solidFill>
                  <a:srgbClr val="CCFFCC"/>
                </a:solidFill>
              </a:rPr>
              <a:t> Cent., condemned as heretical.</a:t>
            </a:r>
            <a:endParaRPr lang="en-US" sz="3200" b="1" dirty="0">
              <a:solidFill>
                <a:srgbClr val="CCFFCC"/>
              </a:solidFill>
            </a:endParaRPr>
          </a:p>
        </p:txBody>
      </p:sp>
      <p:sp>
        <p:nvSpPr>
          <p:cNvPr id="7" name="TextBox 6"/>
          <p:cNvSpPr txBox="1"/>
          <p:nvPr/>
        </p:nvSpPr>
        <p:spPr>
          <a:xfrm>
            <a:off x="660401" y="5326460"/>
            <a:ext cx="6689926" cy="600164"/>
          </a:xfrm>
          <a:prstGeom prst="rect">
            <a:avLst/>
          </a:prstGeom>
          <a:noFill/>
        </p:spPr>
        <p:txBody>
          <a:bodyPr wrap="square" rtlCol="0">
            <a:spAutoFit/>
          </a:bodyPr>
          <a:lstStyle/>
          <a:p>
            <a:r>
              <a:rPr lang="en-US" sz="3200" b="1" dirty="0" err="1" smtClean="0">
                <a:solidFill>
                  <a:srgbClr val="FFFF00"/>
                </a:solidFill>
              </a:rPr>
              <a:t>c</a:t>
            </a:r>
            <a:r>
              <a:rPr lang="en-US" sz="3200" b="1" dirty="0" smtClean="0">
                <a:solidFill>
                  <a:srgbClr val="FFFF00"/>
                </a:solidFill>
              </a:rPr>
              <a:t>) Opposition from the state.</a:t>
            </a:r>
            <a:endParaRPr lang="en-US"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0" y="162120"/>
            <a:ext cx="9144000" cy="6355587"/>
          </a:xfrm>
          <a:prstGeom prst="rect">
            <a:avLst/>
          </a:prstGeom>
          <a:noFill/>
        </p:spPr>
        <p:txBody>
          <a:bodyPr wrap="square" rtlCol="0">
            <a:spAutoFit/>
          </a:bodyPr>
          <a:lstStyle/>
          <a:p>
            <a:pPr algn="ctr"/>
            <a:r>
              <a:rPr lang="en-US" sz="3700" b="1" u="sng" dirty="0" smtClean="0">
                <a:solidFill>
                  <a:schemeClr val="bg1"/>
                </a:solidFill>
              </a:rPr>
              <a:t>EARLY CHURCH CANONS FROM THIS PERIOD:</a:t>
            </a:r>
            <a:endParaRPr lang="en-US" sz="3700" b="1" dirty="0" smtClean="0">
              <a:solidFill>
                <a:schemeClr val="bg1"/>
              </a:solidFill>
            </a:endParaRPr>
          </a:p>
          <a:p>
            <a:pPr algn="ctr"/>
            <a:r>
              <a:rPr lang="en-US" sz="2100" b="1" dirty="0" smtClean="0">
                <a:solidFill>
                  <a:schemeClr val="bg1"/>
                </a:solidFill>
              </a:rPr>
              <a:t>All included the OT canon without the Apocrypha</a:t>
            </a:r>
          </a:p>
          <a:p>
            <a:pPr algn="ctr"/>
            <a:endParaRPr lang="en-US" sz="2100" b="1" dirty="0" smtClean="0">
              <a:solidFill>
                <a:schemeClr val="bg1"/>
              </a:solidFill>
            </a:endParaRPr>
          </a:p>
          <a:p>
            <a:r>
              <a:rPr lang="en-US" sz="3200" b="1" dirty="0" smtClean="0">
                <a:solidFill>
                  <a:schemeClr val="bg1"/>
                </a:solidFill>
              </a:rPr>
              <a:t>   1. The </a:t>
            </a:r>
            <a:r>
              <a:rPr lang="en-US" sz="3200" b="1" dirty="0" err="1" smtClean="0">
                <a:solidFill>
                  <a:schemeClr val="bg1"/>
                </a:solidFill>
              </a:rPr>
              <a:t>Muratorian</a:t>
            </a:r>
            <a:r>
              <a:rPr lang="en-US" sz="3200" b="1" dirty="0" smtClean="0">
                <a:solidFill>
                  <a:schemeClr val="bg1"/>
                </a:solidFill>
              </a:rPr>
              <a:t> canon (c.170) – </a:t>
            </a:r>
            <a:r>
              <a:rPr lang="en-US" sz="2800" i="1" dirty="0" smtClean="0">
                <a:solidFill>
                  <a:srgbClr val="FFFF00"/>
                </a:solidFill>
              </a:rPr>
              <a:t>N.T. inspired but</a:t>
            </a:r>
            <a:r>
              <a:rPr lang="en-US" sz="2800" dirty="0" smtClean="0">
                <a:solidFill>
                  <a:schemeClr val="bg1"/>
                </a:solidFill>
              </a:rPr>
              <a:t> </a:t>
            </a:r>
            <a:r>
              <a:rPr lang="en-US" sz="2800" i="1" dirty="0">
                <a:solidFill>
                  <a:srgbClr val="FFFF00"/>
                </a:solidFill>
              </a:rPr>
              <a:t>did not include 1</a:t>
            </a:r>
            <a:r>
              <a:rPr lang="en-US" sz="2800" i="1" dirty="0" smtClean="0">
                <a:solidFill>
                  <a:srgbClr val="FFFF00"/>
                </a:solidFill>
              </a:rPr>
              <a:t> &amp; </a:t>
            </a:r>
            <a:r>
              <a:rPr lang="en-US" sz="2800" i="1" dirty="0">
                <a:solidFill>
                  <a:srgbClr val="FFFF00"/>
                </a:solidFill>
              </a:rPr>
              <a:t>2 Peter,</a:t>
            </a:r>
            <a:r>
              <a:rPr lang="en-US" sz="2800" i="1" dirty="0" smtClean="0">
                <a:solidFill>
                  <a:srgbClr val="FFFF00"/>
                </a:solidFill>
              </a:rPr>
              <a:t> 3 </a:t>
            </a:r>
            <a:r>
              <a:rPr lang="en-US" sz="2800" i="1" dirty="0">
                <a:solidFill>
                  <a:srgbClr val="FFFF00"/>
                </a:solidFill>
              </a:rPr>
              <a:t>John, </a:t>
            </a:r>
            <a:r>
              <a:rPr lang="en-US" sz="2800" i="1" dirty="0" smtClean="0">
                <a:solidFill>
                  <a:srgbClr val="FFFF00"/>
                </a:solidFill>
              </a:rPr>
              <a:t>Hebrews, </a:t>
            </a:r>
            <a:r>
              <a:rPr lang="en-US" sz="2800" i="1" dirty="0">
                <a:solidFill>
                  <a:srgbClr val="FFFF00"/>
                </a:solidFill>
              </a:rPr>
              <a:t>James.  </a:t>
            </a:r>
          </a:p>
          <a:p>
            <a:r>
              <a:rPr lang="en-US" sz="3200" dirty="0" smtClean="0"/>
              <a:t> </a:t>
            </a:r>
            <a:endParaRPr lang="en-US" sz="3200" b="1" dirty="0" smtClean="0">
              <a:solidFill>
                <a:schemeClr val="bg1"/>
              </a:solidFill>
            </a:endParaRPr>
          </a:p>
          <a:p>
            <a:pPr marL="514350" indent="-514350"/>
            <a:r>
              <a:rPr lang="en-US" sz="3200" b="1" dirty="0" smtClean="0">
                <a:solidFill>
                  <a:srgbClr val="FFFFFF"/>
                </a:solidFill>
              </a:rPr>
              <a:t>   2. </a:t>
            </a:r>
            <a:r>
              <a:rPr lang="en-US" sz="3200" b="1" dirty="0" err="1" smtClean="0">
                <a:solidFill>
                  <a:srgbClr val="FFFFFF"/>
                </a:solidFill>
              </a:rPr>
              <a:t>Irenaeus</a:t>
            </a:r>
            <a:r>
              <a:rPr lang="en-US" sz="3200" b="1" dirty="0" smtClean="0">
                <a:solidFill>
                  <a:srgbClr val="FFFFFF"/>
                </a:solidFill>
              </a:rPr>
              <a:t> </a:t>
            </a:r>
            <a:r>
              <a:rPr lang="en-US" sz="3200" b="1" dirty="0">
                <a:solidFill>
                  <a:srgbClr val="FFFFFF"/>
                </a:solidFill>
              </a:rPr>
              <a:t>(c.130-c.200)</a:t>
            </a:r>
            <a:r>
              <a:rPr lang="en-US" sz="3200" b="1" dirty="0" smtClean="0">
                <a:solidFill>
                  <a:srgbClr val="FFFFFF"/>
                </a:solidFill>
              </a:rPr>
              <a:t> - </a:t>
            </a:r>
            <a:r>
              <a:rPr lang="en-US" sz="2800" i="1" dirty="0">
                <a:solidFill>
                  <a:srgbClr val="FFFF00"/>
                </a:solidFill>
              </a:rPr>
              <a:t>except Philemon, James, 2 Peter, 2 and 3 John, and Revelation</a:t>
            </a:r>
            <a:r>
              <a:rPr lang="en-US" sz="2800" i="1" dirty="0" smtClean="0">
                <a:solidFill>
                  <a:srgbClr val="FFFF00"/>
                </a:solidFill>
              </a:rPr>
              <a:t> </a:t>
            </a:r>
            <a:endParaRPr lang="en-US" sz="2800" b="1" i="1" dirty="0" smtClean="0">
              <a:solidFill>
                <a:srgbClr val="FFFF00"/>
              </a:solidFill>
            </a:endParaRPr>
          </a:p>
          <a:p>
            <a:pPr marL="514350" indent="-514350">
              <a:buAutoNum type="arabicPeriod"/>
            </a:pPr>
            <a:endParaRPr lang="en-US" sz="3200" b="1" dirty="0" smtClean="0">
              <a:solidFill>
                <a:srgbClr val="FFFFFF"/>
              </a:solidFill>
            </a:endParaRPr>
          </a:p>
          <a:p>
            <a:pPr marL="514350" indent="-514350"/>
            <a:r>
              <a:rPr lang="en-US" sz="3200" b="1" dirty="0" smtClean="0">
                <a:solidFill>
                  <a:srgbClr val="FFFFFF"/>
                </a:solidFill>
              </a:rPr>
              <a:t>   3. Origen </a:t>
            </a:r>
            <a:r>
              <a:rPr lang="en-US" sz="3200" b="1" dirty="0">
                <a:solidFill>
                  <a:srgbClr val="FFFFFF"/>
                </a:solidFill>
              </a:rPr>
              <a:t>(c.185-c.254)</a:t>
            </a:r>
            <a:r>
              <a:rPr lang="en-US" sz="3200" b="1" dirty="0" smtClean="0">
                <a:solidFill>
                  <a:srgbClr val="FFFFFF"/>
                </a:solidFill>
              </a:rPr>
              <a:t> - </a:t>
            </a:r>
            <a:r>
              <a:rPr lang="en-US" sz="2800" i="1" dirty="0">
                <a:solidFill>
                  <a:srgbClr val="FFFF00"/>
                </a:solidFill>
              </a:rPr>
              <a:t>“disputed” </a:t>
            </a:r>
            <a:r>
              <a:rPr lang="en-US" sz="2800" i="1" dirty="0" smtClean="0">
                <a:solidFill>
                  <a:srgbClr val="FFFF00"/>
                </a:solidFill>
              </a:rPr>
              <a:t>books </a:t>
            </a:r>
            <a:r>
              <a:rPr lang="en-US" sz="2800" i="1" dirty="0">
                <a:solidFill>
                  <a:srgbClr val="FFFF00"/>
                </a:solidFill>
              </a:rPr>
              <a:t>included </a:t>
            </a:r>
            <a:r>
              <a:rPr lang="en-US" sz="2800" i="1" dirty="0" smtClean="0">
                <a:solidFill>
                  <a:srgbClr val="FFFF00"/>
                </a:solidFill>
              </a:rPr>
              <a:t>Hebrews, </a:t>
            </a:r>
            <a:r>
              <a:rPr lang="en-US" sz="2800" i="1" dirty="0">
                <a:solidFill>
                  <a:srgbClr val="FFFF00"/>
                </a:solidFill>
              </a:rPr>
              <a:t>2 </a:t>
            </a:r>
            <a:r>
              <a:rPr lang="en-US" sz="2800" i="1" dirty="0" smtClean="0">
                <a:solidFill>
                  <a:srgbClr val="FFFF00"/>
                </a:solidFill>
              </a:rPr>
              <a:t>Peter (?), </a:t>
            </a:r>
            <a:r>
              <a:rPr lang="en-US" sz="2800" i="1" dirty="0">
                <a:solidFill>
                  <a:srgbClr val="FFFF00"/>
                </a:solidFill>
              </a:rPr>
              <a:t>2 &amp; 3 </a:t>
            </a:r>
            <a:r>
              <a:rPr lang="en-US" sz="2800" i="1" dirty="0" smtClean="0">
                <a:solidFill>
                  <a:srgbClr val="FFFF00"/>
                </a:solidFill>
              </a:rPr>
              <a:t>John, </a:t>
            </a:r>
            <a:r>
              <a:rPr lang="en-US" sz="2800" i="1" dirty="0">
                <a:solidFill>
                  <a:srgbClr val="FFFF00"/>
                </a:solidFill>
              </a:rPr>
              <a:t>the Epistle of Barnabas, the Shepherd of </a:t>
            </a:r>
            <a:r>
              <a:rPr lang="en-US" sz="2800" i="1" dirty="0" err="1">
                <a:solidFill>
                  <a:srgbClr val="FFFF00"/>
                </a:solidFill>
              </a:rPr>
              <a:t>Hermas</a:t>
            </a:r>
            <a:r>
              <a:rPr lang="en-US" sz="2800" i="1" dirty="0">
                <a:solidFill>
                  <a:srgbClr val="FFFF00"/>
                </a:solidFill>
              </a:rPr>
              <a:t>, the </a:t>
            </a:r>
            <a:r>
              <a:rPr lang="en-US" sz="2800" i="1" dirty="0" err="1" smtClean="0">
                <a:solidFill>
                  <a:srgbClr val="FFFF00"/>
                </a:solidFill>
              </a:rPr>
              <a:t>Didache</a:t>
            </a:r>
            <a:r>
              <a:rPr lang="en-US" sz="2800" i="1" dirty="0" smtClean="0">
                <a:solidFill>
                  <a:srgbClr val="FFFF00"/>
                </a:solidFill>
              </a:rPr>
              <a:t>, </a:t>
            </a:r>
            <a:r>
              <a:rPr lang="en-US" sz="2800" i="1" dirty="0">
                <a:solidFill>
                  <a:srgbClr val="FFFF00"/>
                </a:solidFill>
              </a:rPr>
              <a:t>the Gospel of the Hebrews</a:t>
            </a:r>
            <a:r>
              <a:rPr lang="en-US" sz="2800" i="1" dirty="0" smtClean="0">
                <a:solidFill>
                  <a:srgbClr val="FFFF00"/>
                </a:solidFill>
              </a:rPr>
              <a:t>    </a:t>
            </a:r>
          </a:p>
          <a:p>
            <a:pPr marL="514350" indent="-514350"/>
            <a:r>
              <a:rPr lang="en-US" sz="2800" b="1" i="1" dirty="0" smtClean="0">
                <a:solidFill>
                  <a:schemeClr val="bg1"/>
                </a:solidFill>
              </a:rPr>
              <a:t>     By end of the second century a Canon began to emerge.</a:t>
            </a:r>
            <a:endParaRPr lang="en-US" sz="2800" b="1" i="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554182" y="300182"/>
            <a:ext cx="8289636" cy="846386"/>
          </a:xfrm>
          <a:prstGeom prst="rect">
            <a:avLst/>
          </a:prstGeom>
          <a:noFill/>
        </p:spPr>
        <p:txBody>
          <a:bodyPr wrap="square" rtlCol="0">
            <a:spAutoFit/>
          </a:bodyPr>
          <a:lstStyle/>
          <a:p>
            <a:pPr algn="ctr"/>
            <a:r>
              <a:rPr lang="en-US" sz="4900" b="1" u="sng" dirty="0" smtClean="0">
                <a:solidFill>
                  <a:schemeClr val="bg1"/>
                </a:solidFill>
              </a:rPr>
              <a:t>Key Criteria for the Canon</a:t>
            </a:r>
            <a:endParaRPr lang="en-US" sz="4900" b="1" u="sng" dirty="0">
              <a:solidFill>
                <a:schemeClr val="bg1"/>
              </a:solidFill>
            </a:endParaRPr>
          </a:p>
        </p:txBody>
      </p:sp>
      <p:sp>
        <p:nvSpPr>
          <p:cNvPr id="4" name="TextBox 3"/>
          <p:cNvSpPr txBox="1"/>
          <p:nvPr/>
        </p:nvSpPr>
        <p:spPr>
          <a:xfrm>
            <a:off x="484925" y="1581727"/>
            <a:ext cx="7493000" cy="1323439"/>
          </a:xfrm>
          <a:prstGeom prst="rect">
            <a:avLst/>
          </a:prstGeom>
          <a:noFill/>
        </p:spPr>
        <p:txBody>
          <a:bodyPr wrap="square" rtlCol="0">
            <a:spAutoFit/>
          </a:bodyPr>
          <a:lstStyle/>
          <a:p>
            <a:r>
              <a:rPr lang="en-US" sz="4000" b="1" dirty="0" smtClean="0">
                <a:solidFill>
                  <a:srgbClr val="FFFF00"/>
                </a:solidFill>
              </a:rPr>
              <a:t>1. Apostolicity – </a:t>
            </a:r>
            <a:r>
              <a:rPr lang="en-US" sz="4000" b="1" i="1" dirty="0" smtClean="0">
                <a:solidFill>
                  <a:srgbClr val="CCFFCC"/>
                </a:solidFill>
              </a:rPr>
              <a:t>written by an apostle or one close to an apostle.</a:t>
            </a:r>
            <a:endParaRPr lang="en-US" sz="4000" b="1" i="1" dirty="0">
              <a:solidFill>
                <a:srgbClr val="CCFFCC"/>
              </a:solidFill>
            </a:endParaRPr>
          </a:p>
        </p:txBody>
      </p:sp>
      <p:sp>
        <p:nvSpPr>
          <p:cNvPr id="5" name="TextBox 4"/>
          <p:cNvSpPr txBox="1"/>
          <p:nvPr/>
        </p:nvSpPr>
        <p:spPr>
          <a:xfrm>
            <a:off x="530625" y="3082636"/>
            <a:ext cx="8243455" cy="1323439"/>
          </a:xfrm>
          <a:prstGeom prst="rect">
            <a:avLst/>
          </a:prstGeom>
          <a:noFill/>
        </p:spPr>
        <p:txBody>
          <a:bodyPr wrap="square" rtlCol="0">
            <a:spAutoFit/>
          </a:bodyPr>
          <a:lstStyle/>
          <a:p>
            <a:r>
              <a:rPr lang="en-US" sz="4000" b="1" dirty="0" smtClean="0">
                <a:solidFill>
                  <a:srgbClr val="FFFF00"/>
                </a:solidFill>
              </a:rPr>
              <a:t>2. Antiquity – </a:t>
            </a:r>
            <a:r>
              <a:rPr lang="en-US" sz="4000" b="1" i="1" dirty="0" smtClean="0">
                <a:solidFill>
                  <a:srgbClr val="CCFFCC"/>
                </a:solidFill>
              </a:rPr>
              <a:t>recognized as Scripture by the church through the ages.</a:t>
            </a:r>
            <a:endParaRPr lang="en-US" sz="4000" b="1" dirty="0">
              <a:solidFill>
                <a:srgbClr val="CCFFCC"/>
              </a:solidFill>
            </a:endParaRPr>
          </a:p>
        </p:txBody>
      </p:sp>
      <p:sp>
        <p:nvSpPr>
          <p:cNvPr id="6" name="TextBox 5"/>
          <p:cNvSpPr txBox="1"/>
          <p:nvPr/>
        </p:nvSpPr>
        <p:spPr>
          <a:xfrm>
            <a:off x="576805" y="4548916"/>
            <a:ext cx="8428650" cy="1938992"/>
          </a:xfrm>
          <a:prstGeom prst="rect">
            <a:avLst/>
          </a:prstGeom>
          <a:noFill/>
        </p:spPr>
        <p:txBody>
          <a:bodyPr wrap="square" rtlCol="0">
            <a:spAutoFit/>
          </a:bodyPr>
          <a:lstStyle/>
          <a:p>
            <a:r>
              <a:rPr lang="en-US" sz="4000" b="1" dirty="0" smtClean="0">
                <a:solidFill>
                  <a:srgbClr val="FFFF00"/>
                </a:solidFill>
              </a:rPr>
              <a:t>3. Spiritual elevation – </a:t>
            </a:r>
            <a:r>
              <a:rPr lang="en-US" sz="4000" b="1" i="1" dirty="0" smtClean="0">
                <a:solidFill>
                  <a:srgbClr val="CCFFCC"/>
                </a:solidFill>
              </a:rPr>
              <a:t> was it edifying to the faith and lives of believers.</a:t>
            </a:r>
            <a:endParaRPr lang="en-US" sz="4000" b="1" dirty="0" smtClean="0">
              <a:solidFill>
                <a:srgbClr val="CCFFCC"/>
              </a:solidFill>
            </a:endParaRPr>
          </a:p>
          <a:p>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520700" y="266700"/>
            <a:ext cx="8623300" cy="4909036"/>
          </a:xfrm>
          <a:prstGeom prst="rect">
            <a:avLst/>
          </a:prstGeom>
          <a:noFill/>
        </p:spPr>
        <p:txBody>
          <a:bodyPr wrap="square" rtlCol="0">
            <a:spAutoFit/>
          </a:bodyPr>
          <a:lstStyle/>
          <a:p>
            <a:pPr algn="ctr"/>
            <a:r>
              <a:rPr lang="en-US" sz="3500" b="1" u="sng" dirty="0" smtClean="0">
                <a:solidFill>
                  <a:srgbClr val="FFFFFF"/>
                </a:solidFill>
              </a:rPr>
              <a:t>TRADITIONS CONTINUED TO BE IMPORTANT</a:t>
            </a:r>
            <a:endParaRPr lang="en-US" sz="3500" b="1" dirty="0" smtClean="0">
              <a:solidFill>
                <a:srgbClr val="FFFFFF"/>
              </a:solidFill>
            </a:endParaRPr>
          </a:p>
          <a:p>
            <a:pPr algn="ctr"/>
            <a:endParaRPr lang="en-US" b="1" u="sng" dirty="0" smtClean="0">
              <a:solidFill>
                <a:srgbClr val="FFFFFF"/>
              </a:solidFill>
            </a:endParaRPr>
          </a:p>
          <a:p>
            <a:pPr algn="ctr"/>
            <a:r>
              <a:rPr lang="en-US" b="1" dirty="0" smtClean="0">
                <a:solidFill>
                  <a:srgbClr val="FFFFFF"/>
                </a:solidFill>
              </a:rPr>
              <a:t>BUT</a:t>
            </a:r>
          </a:p>
          <a:p>
            <a:pPr algn="ctr"/>
            <a:endParaRPr lang="en-US" b="1" dirty="0" smtClean="0">
              <a:solidFill>
                <a:srgbClr val="FFFFFF"/>
              </a:solidFill>
            </a:endParaRPr>
          </a:p>
          <a:p>
            <a:pPr algn="ctr"/>
            <a:r>
              <a:rPr lang="en-US" sz="3200" b="1" dirty="0" smtClean="0">
                <a:solidFill>
                  <a:srgbClr val="CCFFCC"/>
                </a:solidFill>
              </a:rPr>
              <a:t>TRADITION REFERRED TO THE ORAL PRESENTATION OR THE CREDAL STATEMENT OF THE ORTHODOX FAITH.   THE VALIDITY OF THE GOSPEL MESSAGE LAY IN ITS CONFORMITY TO THE SCRIPTURES.  THE </a:t>
            </a:r>
            <a:r>
              <a:rPr lang="en-US" sz="3200" b="1" dirty="0" smtClean="0">
                <a:solidFill>
                  <a:schemeClr val="bg1"/>
                </a:solidFill>
              </a:rPr>
              <a:t>ORAL WORD </a:t>
            </a:r>
            <a:r>
              <a:rPr lang="en-US" sz="3200" b="1" dirty="0" smtClean="0">
                <a:solidFill>
                  <a:srgbClr val="CCFFCC"/>
                </a:solidFill>
              </a:rPr>
              <a:t>WAS AUTHORITATIVE BECAUSE IT WAS A FAITHFUL WITNESS TO THE </a:t>
            </a:r>
            <a:r>
              <a:rPr lang="en-US" sz="3200" b="1" dirty="0" smtClean="0">
                <a:solidFill>
                  <a:srgbClr val="FFFFFF"/>
                </a:solidFill>
              </a:rPr>
              <a:t>WRITTEN WORD</a:t>
            </a:r>
            <a:r>
              <a:rPr lang="en-US" sz="3200" b="1" dirty="0" smtClean="0">
                <a:solidFill>
                  <a:srgbClr val="CCFFCC"/>
                </a:solidFill>
              </a:rPr>
              <a:t>.</a:t>
            </a:r>
            <a:endParaRPr lang="en-US" sz="3200" b="1" dirty="0">
              <a:solidFill>
                <a:srgbClr val="CCFFC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0" y="304800"/>
            <a:ext cx="9144000" cy="5309146"/>
          </a:xfrm>
          <a:prstGeom prst="rect">
            <a:avLst/>
          </a:prstGeom>
          <a:noFill/>
        </p:spPr>
        <p:txBody>
          <a:bodyPr wrap="square" rtlCol="0">
            <a:spAutoFit/>
          </a:bodyPr>
          <a:lstStyle/>
          <a:p>
            <a:pPr algn="ctr"/>
            <a:r>
              <a:rPr lang="en-US" sz="3500" b="1" dirty="0" smtClean="0">
                <a:solidFill>
                  <a:schemeClr val="bg1"/>
                </a:solidFill>
              </a:rPr>
              <a:t>APOLOGISTS BELIEVED SCRIPTURE WAS THE </a:t>
            </a:r>
            <a:r>
              <a:rPr lang="en-US" sz="3500" b="1" u="sng" dirty="0" smtClean="0">
                <a:solidFill>
                  <a:schemeClr val="bg1"/>
                </a:solidFill>
              </a:rPr>
              <a:t>WORD OF GOD IN WRITTEN FORM</a:t>
            </a:r>
          </a:p>
          <a:p>
            <a:pPr algn="ctr"/>
            <a:endParaRPr lang="en-US" sz="3500" b="1" u="sng" dirty="0" smtClean="0">
              <a:solidFill>
                <a:schemeClr val="bg1"/>
              </a:solidFill>
            </a:endParaRPr>
          </a:p>
          <a:p>
            <a:pPr algn="ctr"/>
            <a:r>
              <a:rPr lang="en-US" sz="2600" b="1" dirty="0" smtClean="0">
                <a:solidFill>
                  <a:srgbClr val="CCFFCC"/>
                </a:solidFill>
              </a:rPr>
              <a:t> </a:t>
            </a:r>
            <a:r>
              <a:rPr lang="en-US" sz="2600" b="1" u="sng" dirty="0" smtClean="0">
                <a:solidFill>
                  <a:srgbClr val="CCFFCC"/>
                </a:solidFill>
              </a:rPr>
              <a:t>Justin Martyr</a:t>
            </a:r>
            <a:r>
              <a:rPr lang="en-US" sz="2600" b="1" dirty="0" smtClean="0">
                <a:solidFill>
                  <a:srgbClr val="CCFFCC"/>
                </a:solidFill>
              </a:rPr>
              <a:t> (c.100-c.165) – Scriptures were both verbally and plenary inspired.</a:t>
            </a:r>
          </a:p>
          <a:p>
            <a:pPr algn="ctr"/>
            <a:endParaRPr lang="en-US" sz="2600" b="1" dirty="0" smtClean="0">
              <a:solidFill>
                <a:srgbClr val="CCFFCC"/>
              </a:solidFill>
            </a:endParaRPr>
          </a:p>
          <a:p>
            <a:pPr algn="ctr"/>
            <a:r>
              <a:rPr lang="en-US" sz="2600" b="1" u="sng" dirty="0" smtClean="0">
                <a:solidFill>
                  <a:srgbClr val="CCFFCC"/>
                </a:solidFill>
              </a:rPr>
              <a:t>Clement of Alexandria</a:t>
            </a:r>
            <a:r>
              <a:rPr lang="en-US" sz="2600" b="1" dirty="0" smtClean="0">
                <a:solidFill>
                  <a:srgbClr val="CCFFCC"/>
                </a:solidFill>
              </a:rPr>
              <a:t> (c.150-c.215) – Inspiration was God using righteous men like a harp or lyre.</a:t>
            </a:r>
          </a:p>
          <a:p>
            <a:pPr algn="ctr"/>
            <a:endParaRPr lang="en-US" sz="2600" b="1" dirty="0" smtClean="0">
              <a:solidFill>
                <a:srgbClr val="CCFFCC"/>
              </a:solidFill>
            </a:endParaRPr>
          </a:p>
          <a:p>
            <a:pPr algn="ctr"/>
            <a:r>
              <a:rPr lang="en-US" sz="2600" b="1" u="sng" dirty="0" err="1" smtClean="0">
                <a:solidFill>
                  <a:srgbClr val="CCFFCC"/>
                </a:solidFill>
              </a:rPr>
              <a:t>Athenagoras</a:t>
            </a:r>
            <a:r>
              <a:rPr lang="en-US" sz="2600" b="1" dirty="0" smtClean="0">
                <a:solidFill>
                  <a:srgbClr val="CCFFCC"/>
                </a:solidFill>
              </a:rPr>
              <a:t> (2d. C.) – Prophets were lifted in ecstasy by the impulse of the Holy Spirit who used them like a flute player breathes into a flute.</a:t>
            </a:r>
            <a:endParaRPr lang="en-US" sz="2600" b="1" dirty="0">
              <a:solidFill>
                <a:srgbClr val="CCFFC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47650" y="178163"/>
            <a:ext cx="3968750" cy="5563938"/>
          </a:xfrm>
          <a:prstGeom prst="rect">
            <a:avLst/>
          </a:prstGeom>
        </p:spPr>
      </p:pic>
      <p:sp>
        <p:nvSpPr>
          <p:cNvPr id="5" name="Rectangle 4"/>
          <p:cNvSpPr/>
          <p:nvPr/>
        </p:nvSpPr>
        <p:spPr>
          <a:xfrm>
            <a:off x="0" y="5742101"/>
            <a:ext cx="4572000" cy="830997"/>
          </a:xfrm>
          <a:prstGeom prst="rect">
            <a:avLst/>
          </a:prstGeom>
        </p:spPr>
        <p:txBody>
          <a:bodyPr>
            <a:spAutoFit/>
          </a:bodyPr>
          <a:lstStyle/>
          <a:p>
            <a:pPr algn="ctr"/>
            <a:r>
              <a:rPr lang="en-US" sz="2400" b="1" dirty="0" smtClean="0">
                <a:solidFill>
                  <a:schemeClr val="bg1"/>
                </a:solidFill>
              </a:rPr>
              <a:t>IRENAEUS OF LYONS </a:t>
            </a:r>
          </a:p>
          <a:p>
            <a:pPr algn="ctr"/>
            <a:r>
              <a:rPr lang="en-US" sz="2400" b="1" dirty="0" smtClean="0">
                <a:solidFill>
                  <a:schemeClr val="bg1"/>
                </a:solidFill>
              </a:rPr>
              <a:t>(C.130-C.200)</a:t>
            </a:r>
            <a:endParaRPr lang="en-US" sz="2400" b="1" dirty="0">
              <a:solidFill>
                <a:schemeClr val="bg1"/>
              </a:solidFill>
            </a:endParaRPr>
          </a:p>
        </p:txBody>
      </p:sp>
      <p:sp>
        <p:nvSpPr>
          <p:cNvPr id="6" name="TextBox 5"/>
          <p:cNvSpPr txBox="1"/>
          <p:nvPr/>
        </p:nvSpPr>
        <p:spPr>
          <a:xfrm>
            <a:off x="4406900" y="178163"/>
            <a:ext cx="4572000" cy="6001642"/>
          </a:xfrm>
          <a:prstGeom prst="rect">
            <a:avLst/>
          </a:prstGeom>
          <a:noFill/>
        </p:spPr>
        <p:txBody>
          <a:bodyPr wrap="square" rtlCol="0">
            <a:spAutoFit/>
          </a:bodyPr>
          <a:lstStyle/>
          <a:p>
            <a:pPr algn="ctr"/>
            <a:r>
              <a:rPr lang="en-US" sz="3100" b="1" dirty="0" smtClean="0">
                <a:solidFill>
                  <a:srgbClr val="CCFFCC"/>
                </a:solidFill>
              </a:rPr>
              <a:t>“True knowledge is that which consists in the </a:t>
            </a:r>
            <a:r>
              <a:rPr lang="en-US" sz="3100" b="1" dirty="0" smtClean="0">
                <a:solidFill>
                  <a:srgbClr val="FFFF00"/>
                </a:solidFill>
              </a:rPr>
              <a:t>doctrine of the apostles </a:t>
            </a:r>
            <a:r>
              <a:rPr lang="en-US" sz="3100" b="1" dirty="0" smtClean="0">
                <a:solidFill>
                  <a:srgbClr val="CCFFCC"/>
                </a:solidFill>
              </a:rPr>
              <a:t>. . . according to the succession of the </a:t>
            </a:r>
            <a:r>
              <a:rPr lang="en-US" sz="3100" b="1" dirty="0" smtClean="0">
                <a:solidFill>
                  <a:srgbClr val="FFFF00"/>
                </a:solidFill>
              </a:rPr>
              <a:t>bishops </a:t>
            </a:r>
            <a:r>
              <a:rPr lang="en-US" sz="3100" b="1" dirty="0" smtClean="0">
                <a:solidFill>
                  <a:srgbClr val="CCFFCC"/>
                </a:solidFill>
              </a:rPr>
              <a:t>. . . without any forging of Scriptures . . . a lawful and diligent exposition </a:t>
            </a:r>
            <a:r>
              <a:rPr lang="en-US" sz="3100" b="1" dirty="0" smtClean="0">
                <a:solidFill>
                  <a:srgbClr val="FFFF00"/>
                </a:solidFill>
              </a:rPr>
              <a:t>in harmony with the Scriptures</a:t>
            </a:r>
            <a:r>
              <a:rPr lang="en-US" sz="3100" b="1" dirty="0" smtClean="0">
                <a:solidFill>
                  <a:srgbClr val="CCFFCC"/>
                </a:solidFill>
              </a:rPr>
              <a:t>.” (Against Heresy 4:33) </a:t>
            </a:r>
            <a:endParaRPr lang="en-US" sz="3100" b="1" dirty="0">
              <a:solidFill>
                <a:srgbClr val="CC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292100" y="1030156"/>
            <a:ext cx="4343400" cy="754053"/>
          </a:xfrm>
          <a:prstGeom prst="rect">
            <a:avLst/>
          </a:prstGeom>
          <a:noFill/>
        </p:spPr>
        <p:txBody>
          <a:bodyPr wrap="square" rtlCol="0">
            <a:spAutoFit/>
          </a:bodyPr>
          <a:lstStyle/>
          <a:p>
            <a:pPr algn="ctr"/>
            <a:r>
              <a:rPr lang="en-US" sz="4300" b="1" dirty="0" smtClean="0">
                <a:solidFill>
                  <a:srgbClr val="CCFFCC"/>
                </a:solidFill>
              </a:rPr>
              <a:t>Plurality of elders</a:t>
            </a:r>
            <a:endParaRPr lang="en-US" sz="4300" b="1" dirty="0">
              <a:solidFill>
                <a:srgbClr val="CCFFCC"/>
              </a:solidFill>
            </a:endParaRPr>
          </a:p>
        </p:txBody>
      </p:sp>
      <p:sp>
        <p:nvSpPr>
          <p:cNvPr id="4" name="Right Arrow 3"/>
          <p:cNvSpPr/>
          <p:nvPr/>
        </p:nvSpPr>
        <p:spPr>
          <a:xfrm>
            <a:off x="4838700" y="1244600"/>
            <a:ext cx="978408"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TextBox 4"/>
          <p:cNvSpPr txBox="1"/>
          <p:nvPr/>
        </p:nvSpPr>
        <p:spPr>
          <a:xfrm>
            <a:off x="5969000" y="1041400"/>
            <a:ext cx="3149600" cy="754053"/>
          </a:xfrm>
          <a:prstGeom prst="rect">
            <a:avLst/>
          </a:prstGeom>
          <a:noFill/>
        </p:spPr>
        <p:txBody>
          <a:bodyPr wrap="square" rtlCol="0">
            <a:spAutoFit/>
          </a:bodyPr>
          <a:lstStyle/>
          <a:p>
            <a:r>
              <a:rPr lang="en-US" sz="4300" b="1" dirty="0" smtClean="0">
                <a:solidFill>
                  <a:srgbClr val="CCFFCC"/>
                </a:solidFill>
              </a:rPr>
              <a:t>One bishop</a:t>
            </a:r>
            <a:endParaRPr lang="en-US" sz="4300" b="1" dirty="0">
              <a:solidFill>
                <a:srgbClr val="CCFFCC"/>
              </a:solidFill>
            </a:endParaRPr>
          </a:p>
        </p:txBody>
      </p:sp>
      <p:pic>
        <p:nvPicPr>
          <p:cNvPr id="6" name="Picture 5"/>
          <p:cNvPicPr>
            <a:picLocks noChangeAspect="1"/>
          </p:cNvPicPr>
          <p:nvPr/>
        </p:nvPicPr>
        <p:blipFill>
          <a:blip r:embed="rId3"/>
          <a:stretch>
            <a:fillRect/>
          </a:stretch>
        </p:blipFill>
        <p:spPr>
          <a:xfrm>
            <a:off x="647700" y="3474911"/>
            <a:ext cx="1353175" cy="1638300"/>
          </a:xfrm>
          <a:prstGeom prst="rect">
            <a:avLst/>
          </a:prstGeom>
        </p:spPr>
      </p:pic>
      <p:pic>
        <p:nvPicPr>
          <p:cNvPr id="7" name="Picture 6"/>
          <p:cNvPicPr>
            <a:picLocks noChangeAspect="1"/>
          </p:cNvPicPr>
          <p:nvPr/>
        </p:nvPicPr>
        <p:blipFill>
          <a:blip r:embed="rId4"/>
          <a:stretch>
            <a:fillRect/>
          </a:stretch>
        </p:blipFill>
        <p:spPr>
          <a:xfrm>
            <a:off x="6343650" y="2015768"/>
            <a:ext cx="1924050" cy="3351280"/>
          </a:xfrm>
          <a:prstGeom prst="rect">
            <a:avLst/>
          </a:prstGeom>
        </p:spPr>
      </p:pic>
      <p:pic>
        <p:nvPicPr>
          <p:cNvPr id="9" name="Picture 8"/>
          <p:cNvPicPr>
            <a:picLocks noChangeAspect="1"/>
          </p:cNvPicPr>
          <p:nvPr/>
        </p:nvPicPr>
        <p:blipFill>
          <a:blip r:embed="rId5"/>
          <a:stretch>
            <a:fillRect/>
          </a:stretch>
        </p:blipFill>
        <p:spPr>
          <a:xfrm>
            <a:off x="3213100" y="3474911"/>
            <a:ext cx="1485023" cy="1638300"/>
          </a:xfrm>
          <a:prstGeom prst="rect">
            <a:avLst/>
          </a:prstGeom>
        </p:spPr>
      </p:pic>
      <p:pic>
        <p:nvPicPr>
          <p:cNvPr id="12" name="Picture 11"/>
          <p:cNvPicPr>
            <a:picLocks noChangeAspect="1"/>
          </p:cNvPicPr>
          <p:nvPr/>
        </p:nvPicPr>
        <p:blipFill>
          <a:blip r:embed="rId6"/>
          <a:stretch>
            <a:fillRect/>
          </a:stretch>
        </p:blipFill>
        <p:spPr>
          <a:xfrm>
            <a:off x="2000875" y="2015768"/>
            <a:ext cx="1212225" cy="206496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334818" y="323273"/>
            <a:ext cx="8809182" cy="646331"/>
          </a:xfrm>
          <a:prstGeom prst="rect">
            <a:avLst/>
          </a:prstGeom>
          <a:noFill/>
        </p:spPr>
        <p:txBody>
          <a:bodyPr wrap="square" rtlCol="0">
            <a:spAutoFit/>
          </a:bodyPr>
          <a:lstStyle/>
          <a:p>
            <a:r>
              <a:rPr lang="en-US" sz="3600" b="1" dirty="0" smtClean="0">
                <a:solidFill>
                  <a:srgbClr val="FFFF00"/>
                </a:solidFill>
              </a:rPr>
              <a:t>3. The Theologians (300-600).</a:t>
            </a:r>
            <a:endParaRPr lang="en-US" sz="3600" b="1" dirty="0">
              <a:solidFill>
                <a:srgbClr val="FFFF00"/>
              </a:solidFill>
            </a:endParaRPr>
          </a:p>
        </p:txBody>
      </p:sp>
      <p:sp>
        <p:nvSpPr>
          <p:cNvPr id="4" name="TextBox 3"/>
          <p:cNvSpPr txBox="1"/>
          <p:nvPr/>
        </p:nvSpPr>
        <p:spPr>
          <a:xfrm>
            <a:off x="965200" y="1282700"/>
            <a:ext cx="7924800" cy="600164"/>
          </a:xfrm>
          <a:prstGeom prst="rect">
            <a:avLst/>
          </a:prstGeom>
          <a:noFill/>
        </p:spPr>
        <p:txBody>
          <a:bodyPr wrap="square" rtlCol="0">
            <a:spAutoFit/>
          </a:bodyPr>
          <a:lstStyle/>
          <a:p>
            <a:r>
              <a:rPr lang="en-US" sz="3200" b="1" dirty="0" smtClean="0">
                <a:solidFill>
                  <a:schemeClr val="bg1"/>
                </a:solidFill>
              </a:rPr>
              <a:t>1. Constantine accepted Christianity.</a:t>
            </a:r>
            <a:endParaRPr lang="en-US" sz="3200" b="1" dirty="0">
              <a:solidFill>
                <a:schemeClr val="bg1"/>
              </a:solidFill>
            </a:endParaRPr>
          </a:p>
        </p:txBody>
      </p:sp>
      <p:sp>
        <p:nvSpPr>
          <p:cNvPr id="5" name="TextBox 4"/>
          <p:cNvSpPr txBox="1"/>
          <p:nvPr/>
        </p:nvSpPr>
        <p:spPr>
          <a:xfrm>
            <a:off x="990600" y="2324100"/>
            <a:ext cx="7899400" cy="584776"/>
          </a:xfrm>
          <a:prstGeom prst="rect">
            <a:avLst/>
          </a:prstGeom>
          <a:noFill/>
        </p:spPr>
        <p:txBody>
          <a:bodyPr wrap="square" rtlCol="0">
            <a:spAutoFit/>
          </a:bodyPr>
          <a:lstStyle/>
          <a:p>
            <a:r>
              <a:rPr lang="en-US" sz="3200" b="1" dirty="0" smtClean="0">
                <a:solidFill>
                  <a:srgbClr val="FFFFFF"/>
                </a:solidFill>
              </a:rPr>
              <a:t>2. Council of Laodicea (363).</a:t>
            </a:r>
            <a:r>
              <a:rPr lang="en-US" sz="2000" b="1" dirty="0" smtClean="0">
                <a:solidFill>
                  <a:srgbClr val="CCFFCC"/>
                </a:solidFill>
              </a:rPr>
              <a:t>  (all but Revelation)</a:t>
            </a:r>
            <a:endParaRPr lang="en-US" sz="2000" b="1" dirty="0">
              <a:solidFill>
                <a:srgbClr val="CCFFCC"/>
              </a:solidFill>
            </a:endParaRPr>
          </a:p>
        </p:txBody>
      </p:sp>
      <p:sp>
        <p:nvSpPr>
          <p:cNvPr id="6" name="TextBox 5"/>
          <p:cNvSpPr txBox="1"/>
          <p:nvPr/>
        </p:nvSpPr>
        <p:spPr>
          <a:xfrm>
            <a:off x="1016000" y="3390900"/>
            <a:ext cx="7874000" cy="892552"/>
          </a:xfrm>
          <a:prstGeom prst="rect">
            <a:avLst/>
          </a:prstGeom>
          <a:noFill/>
        </p:spPr>
        <p:txBody>
          <a:bodyPr wrap="square" rtlCol="0" anchor="t">
            <a:spAutoFit/>
          </a:bodyPr>
          <a:lstStyle/>
          <a:p>
            <a:r>
              <a:rPr lang="en-US" sz="3200" b="1" dirty="0" smtClean="0">
                <a:solidFill>
                  <a:srgbClr val="FFFFFF"/>
                </a:solidFill>
              </a:rPr>
              <a:t>3. Athanasius (c.296-373).</a:t>
            </a:r>
            <a:r>
              <a:rPr lang="en-US" sz="2000" b="1" dirty="0" smtClean="0">
                <a:solidFill>
                  <a:srgbClr val="CCFFCC"/>
                </a:solidFill>
              </a:rPr>
              <a:t>  (complete NT; OT did not           		include Esther but did include Baruch)</a:t>
            </a:r>
            <a:r>
              <a:rPr lang="en-US" sz="2000" b="1" dirty="0" smtClean="0">
                <a:solidFill>
                  <a:srgbClr val="FFFFFF"/>
                </a:solidFill>
              </a:rPr>
              <a:t> </a:t>
            </a:r>
            <a:endParaRPr lang="en-US" sz="2000" b="1" dirty="0">
              <a:solidFill>
                <a:srgbClr val="FFFFFF"/>
              </a:solidFill>
            </a:endParaRPr>
          </a:p>
        </p:txBody>
      </p:sp>
      <p:sp>
        <p:nvSpPr>
          <p:cNvPr id="7" name="TextBox 6"/>
          <p:cNvSpPr txBox="1"/>
          <p:nvPr/>
        </p:nvSpPr>
        <p:spPr>
          <a:xfrm>
            <a:off x="1016000" y="4521200"/>
            <a:ext cx="7874000" cy="907941"/>
          </a:xfrm>
          <a:prstGeom prst="rect">
            <a:avLst/>
          </a:prstGeom>
          <a:noFill/>
        </p:spPr>
        <p:txBody>
          <a:bodyPr wrap="square" rtlCol="0" anchor="t">
            <a:spAutoFit/>
          </a:bodyPr>
          <a:lstStyle/>
          <a:p>
            <a:r>
              <a:rPr lang="en-US" sz="3200" b="1" dirty="0" smtClean="0">
                <a:solidFill>
                  <a:schemeClr val="bg1"/>
                </a:solidFill>
              </a:rPr>
              <a:t>4. Augustine of Hippo (354-430).  </a:t>
            </a:r>
            <a:r>
              <a:rPr lang="en-US" sz="2000" b="1" dirty="0" smtClean="0">
                <a:solidFill>
                  <a:srgbClr val="CCFFCC"/>
                </a:solidFill>
              </a:rPr>
              <a:t>(complete NT; </a:t>
            </a:r>
          </a:p>
          <a:p>
            <a:r>
              <a:rPr lang="en-US" sz="2000" b="1" dirty="0" smtClean="0">
                <a:solidFill>
                  <a:srgbClr val="CCFFCC"/>
                </a:solidFill>
              </a:rPr>
              <a:t>                OT included </a:t>
            </a:r>
            <a:r>
              <a:rPr lang="en-US" sz="2000" b="1" dirty="0" err="1" smtClean="0">
                <a:solidFill>
                  <a:srgbClr val="CCFFCC"/>
                </a:solidFill>
              </a:rPr>
              <a:t>Tobit</a:t>
            </a:r>
            <a:r>
              <a:rPr lang="en-US" sz="2000" b="1" dirty="0" smtClean="0">
                <a:solidFill>
                  <a:srgbClr val="CCFFCC"/>
                </a:solidFill>
              </a:rPr>
              <a:t>, Judith, and 1 &amp; 2 </a:t>
            </a:r>
            <a:r>
              <a:rPr lang="en-US" sz="2000" b="1" dirty="0" err="1" smtClean="0">
                <a:solidFill>
                  <a:srgbClr val="CCFFCC"/>
                </a:solidFill>
              </a:rPr>
              <a:t>Maccabees</a:t>
            </a:r>
            <a:r>
              <a:rPr lang="en-US" sz="2000" b="1" dirty="0" smtClean="0">
                <a:solidFill>
                  <a:srgbClr val="CCFFCC"/>
                </a:solidFill>
              </a:rPr>
              <a:t>) </a:t>
            </a:r>
            <a:endParaRPr lang="en-US" sz="2000" b="1" dirty="0">
              <a:solidFill>
                <a:srgbClr val="CC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773545" y="184727"/>
            <a:ext cx="7827819" cy="6001643"/>
          </a:xfrm>
          <a:prstGeom prst="rect">
            <a:avLst/>
          </a:prstGeom>
          <a:noFill/>
        </p:spPr>
        <p:txBody>
          <a:bodyPr wrap="square" rtlCol="0">
            <a:spAutoFit/>
          </a:bodyPr>
          <a:lstStyle/>
          <a:p>
            <a:pPr algn="ctr"/>
            <a:r>
              <a:rPr lang="en-US" sz="4200" b="1" u="sng" dirty="0" smtClean="0">
                <a:solidFill>
                  <a:schemeClr val="bg1"/>
                </a:solidFill>
              </a:rPr>
              <a:t>CANON</a:t>
            </a:r>
            <a:endParaRPr lang="en-US" sz="4200" b="1" dirty="0" smtClean="0">
              <a:solidFill>
                <a:schemeClr val="bg1"/>
              </a:solidFill>
            </a:endParaRPr>
          </a:p>
          <a:p>
            <a:pPr algn="ctr"/>
            <a:endParaRPr lang="en-US" sz="4200" b="1" u="sng" dirty="0" smtClean="0">
              <a:solidFill>
                <a:schemeClr val="bg1"/>
              </a:solidFill>
            </a:endParaRPr>
          </a:p>
          <a:p>
            <a:pPr marL="514350" indent="-514350">
              <a:buAutoNum type="arabicPeriod"/>
            </a:pPr>
            <a:r>
              <a:rPr lang="en-US" sz="3000" b="1" dirty="0" smtClean="0">
                <a:solidFill>
                  <a:schemeClr val="bg1"/>
                </a:solidFill>
              </a:rPr>
              <a:t>Comes from a Greek word </a:t>
            </a:r>
            <a:r>
              <a:rPr lang="en-US" sz="3000" b="1" i="1" dirty="0" err="1" smtClean="0">
                <a:solidFill>
                  <a:srgbClr val="FFFF00"/>
                </a:solidFill>
              </a:rPr>
              <a:t>kanon</a:t>
            </a:r>
            <a:r>
              <a:rPr lang="en-US" sz="3000" b="1" dirty="0" smtClean="0">
                <a:solidFill>
                  <a:srgbClr val="FFFF00"/>
                </a:solidFill>
              </a:rPr>
              <a:t> </a:t>
            </a:r>
            <a:r>
              <a:rPr lang="en-US" sz="3000" b="1" dirty="0" smtClean="0">
                <a:solidFill>
                  <a:schemeClr val="bg1"/>
                </a:solidFill>
              </a:rPr>
              <a:t>meaning </a:t>
            </a:r>
            <a:br>
              <a:rPr lang="en-US" sz="3000" b="1" dirty="0" smtClean="0">
                <a:solidFill>
                  <a:schemeClr val="bg1"/>
                </a:solidFill>
              </a:rPr>
            </a:br>
            <a:r>
              <a:rPr lang="en-US" sz="3000" b="1" dirty="0" smtClean="0">
                <a:solidFill>
                  <a:schemeClr val="bg1"/>
                </a:solidFill>
              </a:rPr>
              <a:t>“a rule” or “a fixed reference point.”</a:t>
            </a:r>
          </a:p>
          <a:p>
            <a:pPr marL="514350" indent="-514350">
              <a:buAutoNum type="arabicPeriod"/>
            </a:pPr>
            <a:endParaRPr lang="en-US" sz="3000" b="1" dirty="0" smtClean="0">
              <a:solidFill>
                <a:schemeClr val="bg1"/>
              </a:solidFill>
            </a:endParaRPr>
          </a:p>
          <a:p>
            <a:pPr marL="514350" indent="-514350">
              <a:buAutoNum type="arabicPeriod"/>
            </a:pPr>
            <a:r>
              <a:rPr lang="en-US" sz="3000" b="1" dirty="0" smtClean="0">
                <a:solidFill>
                  <a:schemeClr val="bg1"/>
                </a:solidFill>
              </a:rPr>
              <a:t>The “canon of Scripture” refers to a limited and defined group of writings which are accepted as authoritative within the Christian church.</a:t>
            </a:r>
          </a:p>
          <a:p>
            <a:pPr marL="514350" indent="-514350">
              <a:buAutoNum type="arabicPeriod"/>
            </a:pPr>
            <a:endParaRPr lang="en-US" sz="3000" b="1" dirty="0" smtClean="0">
              <a:solidFill>
                <a:schemeClr val="bg1"/>
              </a:solidFill>
            </a:endParaRPr>
          </a:p>
          <a:p>
            <a:pPr marL="514350" indent="-514350">
              <a:buAutoNum type="arabicPeriod"/>
            </a:pPr>
            <a:r>
              <a:rPr lang="en-US" sz="3000" b="1" dirty="0" smtClean="0">
                <a:solidFill>
                  <a:schemeClr val="bg1"/>
                </a:solidFill>
              </a:rPr>
              <a:t>“Canonical” refers to a writing accepted to be within the canon.  </a:t>
            </a:r>
            <a:endParaRPr lang="en-US" sz="30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50000"/>
            <a:clrChange>
              <a:clrFrom>
                <a:srgbClr val="FFFFFF"/>
              </a:clrFrom>
              <a:clrTo>
                <a:srgbClr val="FFFFFF">
                  <a:alpha val="0"/>
                </a:srgbClr>
              </a:clrTo>
            </a:clrChange>
            <a:lum/>
          </a:blip>
          <a:srcRect r="4032" b="1623"/>
          <a:stretch>
            <a:fillRect/>
          </a:stretch>
        </p:blipFill>
        <p:spPr>
          <a:xfrm>
            <a:off x="0" y="0"/>
            <a:ext cx="8945142" cy="6858000"/>
          </a:xfrm>
          <a:prstGeom prst="rect">
            <a:avLst/>
          </a:prstGeom>
          <a:noFill/>
        </p:spPr>
      </p:pic>
      <p:sp>
        <p:nvSpPr>
          <p:cNvPr id="7" name="Rectangle 6"/>
          <p:cNvSpPr/>
          <p:nvPr/>
        </p:nvSpPr>
        <p:spPr>
          <a:xfrm>
            <a:off x="5651500" y="1765300"/>
            <a:ext cx="330200" cy="4914900"/>
          </a:xfrm>
          <a:prstGeom prst="rect">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86500" y="177800"/>
            <a:ext cx="228600" cy="1549400"/>
          </a:xfrm>
          <a:prstGeom prst="rect">
            <a:avLst/>
          </a:prstGeom>
          <a:solidFill>
            <a:srgbClr val="FFFF00">
              <a:alpha val="21000"/>
            </a:srgbClr>
          </a:solidFill>
          <a:scene3d>
            <a:camera prst="perspectiveFront" fov="2400000">
              <a:rot lat="0" lon="240001" rev="188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184151" y="279400"/>
            <a:ext cx="3662640" cy="5118100"/>
          </a:xfrm>
          <a:prstGeom prst="rect">
            <a:avLst/>
          </a:prstGeom>
        </p:spPr>
      </p:pic>
      <p:sp>
        <p:nvSpPr>
          <p:cNvPr id="4" name="TextBox 3"/>
          <p:cNvSpPr txBox="1"/>
          <p:nvPr/>
        </p:nvSpPr>
        <p:spPr>
          <a:xfrm>
            <a:off x="184151" y="5435600"/>
            <a:ext cx="3662640" cy="1154162"/>
          </a:xfrm>
          <a:prstGeom prst="rect">
            <a:avLst/>
          </a:prstGeom>
          <a:noFill/>
        </p:spPr>
        <p:txBody>
          <a:bodyPr wrap="square" rtlCol="0">
            <a:spAutoFit/>
          </a:bodyPr>
          <a:lstStyle/>
          <a:p>
            <a:pPr algn="ctr"/>
            <a:r>
              <a:rPr lang="en-US" sz="2800" b="1" dirty="0" smtClean="0">
                <a:solidFill>
                  <a:srgbClr val="FFFFFF"/>
                </a:solidFill>
              </a:rPr>
              <a:t>Vincent of </a:t>
            </a:r>
            <a:r>
              <a:rPr lang="en-US" sz="2800" b="1" dirty="0" err="1" smtClean="0">
                <a:solidFill>
                  <a:srgbClr val="FFFFFF"/>
                </a:solidFill>
              </a:rPr>
              <a:t>Lerins</a:t>
            </a:r>
            <a:endParaRPr lang="en-US" sz="2800" b="1" dirty="0" smtClean="0">
              <a:solidFill>
                <a:srgbClr val="FFFFFF"/>
              </a:solidFill>
            </a:endParaRPr>
          </a:p>
          <a:p>
            <a:pPr algn="ctr"/>
            <a:r>
              <a:rPr lang="en-US" sz="2300" b="1" dirty="0" smtClean="0">
                <a:solidFill>
                  <a:srgbClr val="FFFFFF"/>
                </a:solidFill>
              </a:rPr>
              <a:t>(died before 450)</a:t>
            </a:r>
          </a:p>
          <a:p>
            <a:pPr algn="ctr"/>
            <a:r>
              <a:rPr lang="en-US" b="1" dirty="0" err="1" smtClean="0">
                <a:solidFill>
                  <a:srgbClr val="FFFFFF"/>
                </a:solidFill>
              </a:rPr>
              <a:t>Lerins</a:t>
            </a:r>
            <a:r>
              <a:rPr lang="en-US" b="1" dirty="0" smtClean="0">
                <a:solidFill>
                  <a:srgbClr val="FFFFFF"/>
                </a:solidFill>
              </a:rPr>
              <a:t> = island south of France</a:t>
            </a:r>
            <a:endParaRPr lang="en-US" b="1" dirty="0">
              <a:solidFill>
                <a:srgbClr val="FFFFFF"/>
              </a:solidFill>
            </a:endParaRPr>
          </a:p>
        </p:txBody>
      </p:sp>
      <p:sp>
        <p:nvSpPr>
          <p:cNvPr id="5" name="TextBox 4"/>
          <p:cNvSpPr txBox="1"/>
          <p:nvPr/>
        </p:nvSpPr>
        <p:spPr>
          <a:xfrm>
            <a:off x="4203700" y="431800"/>
            <a:ext cx="4775200" cy="5693867"/>
          </a:xfrm>
          <a:prstGeom prst="rect">
            <a:avLst/>
          </a:prstGeom>
          <a:noFill/>
        </p:spPr>
        <p:txBody>
          <a:bodyPr wrap="square" rtlCol="0">
            <a:spAutoFit/>
          </a:bodyPr>
          <a:lstStyle/>
          <a:p>
            <a:pPr algn="ctr"/>
            <a:r>
              <a:rPr lang="en-US" sz="2800" b="1" dirty="0" smtClean="0">
                <a:solidFill>
                  <a:srgbClr val="FFFFFF"/>
                </a:solidFill>
              </a:rPr>
              <a:t>In order to identify heretical teachings, Vincent taught that the proper interpretation of Scripture must be that which has been accepted </a:t>
            </a:r>
            <a:r>
              <a:rPr lang="en-US" sz="2800" b="1" dirty="0" smtClean="0">
                <a:solidFill>
                  <a:srgbClr val="FFFF00"/>
                </a:solidFill>
              </a:rPr>
              <a:t>“everywhere, always, and by all people.” </a:t>
            </a:r>
            <a:r>
              <a:rPr lang="en-US" sz="2800" b="1" dirty="0" smtClean="0">
                <a:solidFill>
                  <a:srgbClr val="FFFFFF"/>
                </a:solidFill>
              </a:rPr>
              <a:t> It must not be limited to a certain geographical region, a specific period of time, or a small group of people.  His view became widely accepted as an essential </a:t>
            </a:r>
            <a:r>
              <a:rPr lang="en-US" sz="2800" b="1" dirty="0" smtClean="0">
                <a:solidFill>
                  <a:srgbClr val="CCFFCC"/>
                </a:solidFill>
              </a:rPr>
              <a:t>antidote to  heresy</a:t>
            </a:r>
            <a:r>
              <a:rPr lang="en-US" sz="2800" b="1" dirty="0" smtClean="0">
                <a:solidFill>
                  <a:srgbClr val="FFFFFF"/>
                </a:solidFill>
              </a:rPr>
              <a:t>.</a:t>
            </a:r>
            <a:endParaRPr lang="en-US" sz="2800" b="1"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12700"/>
            <a:ext cx="9201245" cy="6858000"/>
          </a:xfrm>
          <a:prstGeom prst="rect">
            <a:avLst/>
          </a:prstGeom>
        </p:spPr>
      </p:pic>
      <p:sp>
        <p:nvSpPr>
          <p:cNvPr id="3" name="TextBox 2"/>
          <p:cNvSpPr txBox="1"/>
          <p:nvPr/>
        </p:nvSpPr>
        <p:spPr>
          <a:xfrm>
            <a:off x="571500" y="12700"/>
            <a:ext cx="8305800" cy="738664"/>
          </a:xfrm>
          <a:prstGeom prst="rect">
            <a:avLst/>
          </a:prstGeom>
          <a:noFill/>
        </p:spPr>
        <p:txBody>
          <a:bodyPr wrap="square" rtlCol="0">
            <a:spAutoFit/>
          </a:bodyPr>
          <a:lstStyle/>
          <a:p>
            <a:pPr algn="ctr"/>
            <a:r>
              <a:rPr lang="en-US" sz="4100" b="1" u="sng" dirty="0" smtClean="0">
                <a:solidFill>
                  <a:schemeClr val="bg1"/>
                </a:solidFill>
              </a:rPr>
              <a:t>The Medieval Church (600-1500)</a:t>
            </a:r>
            <a:endParaRPr lang="en-US" sz="4100" b="1" u="sng" dirty="0">
              <a:solidFill>
                <a:schemeClr val="bg1"/>
              </a:solidFill>
            </a:endParaRPr>
          </a:p>
        </p:txBody>
      </p:sp>
      <p:sp>
        <p:nvSpPr>
          <p:cNvPr id="4" name="TextBox 3"/>
          <p:cNvSpPr txBox="1"/>
          <p:nvPr/>
        </p:nvSpPr>
        <p:spPr>
          <a:xfrm>
            <a:off x="762000" y="1041400"/>
            <a:ext cx="7785100" cy="5509200"/>
          </a:xfrm>
          <a:prstGeom prst="rect">
            <a:avLst/>
          </a:prstGeom>
          <a:noFill/>
        </p:spPr>
        <p:txBody>
          <a:bodyPr wrap="square" rtlCol="0">
            <a:spAutoFit/>
          </a:bodyPr>
          <a:lstStyle/>
          <a:p>
            <a:pPr algn="ctr"/>
            <a:r>
              <a:rPr lang="en-US" sz="3200" b="1" dirty="0" smtClean="0">
                <a:solidFill>
                  <a:srgbClr val="CCFFCC"/>
                </a:solidFill>
              </a:rPr>
              <a:t>Some of the </a:t>
            </a:r>
            <a:r>
              <a:rPr lang="en-US" sz="3200" b="1" dirty="0" smtClean="0">
                <a:solidFill>
                  <a:srgbClr val="FFFF00"/>
                </a:solidFill>
              </a:rPr>
              <a:t>Apocryphal </a:t>
            </a:r>
            <a:r>
              <a:rPr lang="en-US" sz="3200" b="1" dirty="0" smtClean="0">
                <a:solidFill>
                  <a:srgbClr val="CCFFCC"/>
                </a:solidFill>
              </a:rPr>
              <a:t>books were still being included in the Roman Catholic Church which held to the </a:t>
            </a:r>
            <a:r>
              <a:rPr lang="en-US" sz="3200" b="1" dirty="0" smtClean="0">
                <a:solidFill>
                  <a:srgbClr val="FFFF00"/>
                </a:solidFill>
              </a:rPr>
              <a:t>Latin Vulgate</a:t>
            </a:r>
            <a:r>
              <a:rPr lang="en-US" sz="3200" b="1" dirty="0" smtClean="0">
                <a:solidFill>
                  <a:srgbClr val="CCFFCC"/>
                </a:solidFill>
              </a:rPr>
              <a:t>.   Some NT books were still doubted by some (Hebrews, 2 Peter, James).  The canon was not considered to be an issue that warranted an ecumenical declaration.</a:t>
            </a:r>
          </a:p>
          <a:p>
            <a:pPr algn="ctr"/>
            <a:r>
              <a:rPr lang="en-US" sz="3200" b="1" dirty="0" smtClean="0">
                <a:solidFill>
                  <a:srgbClr val="CCFFCC"/>
                </a:solidFill>
              </a:rPr>
              <a:t>The </a:t>
            </a:r>
            <a:r>
              <a:rPr lang="en-US" sz="3200" b="1" dirty="0" smtClean="0">
                <a:solidFill>
                  <a:srgbClr val="FFFF00"/>
                </a:solidFill>
              </a:rPr>
              <a:t>Renaissance (c.1300-1600) </a:t>
            </a:r>
            <a:r>
              <a:rPr lang="en-US" sz="3200" b="1" dirty="0" smtClean="0">
                <a:solidFill>
                  <a:srgbClr val="CCFFCC"/>
                </a:solidFill>
              </a:rPr>
              <a:t>brought a renewed interest in the Hebrew and Greek Scriptures.</a:t>
            </a:r>
          </a:p>
          <a:p>
            <a:pPr algn="ctr"/>
            <a:endParaRPr lang="en-US" sz="3200" b="1" dirty="0">
              <a:solidFill>
                <a:srgbClr val="CCFFC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406400" y="203200"/>
            <a:ext cx="8432800" cy="677108"/>
          </a:xfrm>
          <a:prstGeom prst="rect">
            <a:avLst/>
          </a:prstGeom>
          <a:noFill/>
        </p:spPr>
        <p:txBody>
          <a:bodyPr wrap="square" rtlCol="0">
            <a:spAutoFit/>
          </a:bodyPr>
          <a:lstStyle/>
          <a:p>
            <a:pPr algn="ctr"/>
            <a:r>
              <a:rPr lang="en-US" sz="3800" b="1" u="sng" dirty="0" smtClean="0">
                <a:solidFill>
                  <a:schemeClr val="bg1"/>
                </a:solidFill>
              </a:rPr>
              <a:t>The Early Modern Church (1500-1750)</a:t>
            </a:r>
            <a:endParaRPr lang="en-US" sz="3800" b="1" u="sng" dirty="0">
              <a:solidFill>
                <a:schemeClr val="bg1"/>
              </a:solidFill>
            </a:endParaRPr>
          </a:p>
        </p:txBody>
      </p:sp>
      <p:sp>
        <p:nvSpPr>
          <p:cNvPr id="4" name="TextBox 3"/>
          <p:cNvSpPr txBox="1"/>
          <p:nvPr/>
        </p:nvSpPr>
        <p:spPr>
          <a:xfrm>
            <a:off x="647700" y="1079500"/>
            <a:ext cx="8496300" cy="2708434"/>
          </a:xfrm>
          <a:prstGeom prst="rect">
            <a:avLst/>
          </a:prstGeom>
          <a:noFill/>
        </p:spPr>
        <p:txBody>
          <a:bodyPr wrap="square" rtlCol="0">
            <a:spAutoFit/>
          </a:bodyPr>
          <a:lstStyle/>
          <a:p>
            <a:r>
              <a:rPr lang="en-US" sz="2600" b="1" dirty="0" smtClean="0">
                <a:solidFill>
                  <a:srgbClr val="FFFF00"/>
                </a:solidFill>
              </a:rPr>
              <a:t>1. Roman Catholic Church</a:t>
            </a:r>
            <a:r>
              <a:rPr lang="en-US" sz="2400" b="1" dirty="0" smtClean="0">
                <a:solidFill>
                  <a:srgbClr val="FFFF00"/>
                </a:solidFill>
              </a:rPr>
              <a:t>.    </a:t>
            </a:r>
            <a:r>
              <a:rPr lang="en-US" sz="2400" b="1" dirty="0" smtClean="0">
                <a:solidFill>
                  <a:srgbClr val="CCFFCC"/>
                </a:solidFill>
              </a:rPr>
              <a:t>The </a:t>
            </a:r>
            <a:r>
              <a:rPr lang="en-US" sz="2400" b="1" dirty="0" smtClean="0">
                <a:solidFill>
                  <a:schemeClr val="bg1"/>
                </a:solidFill>
              </a:rPr>
              <a:t>Council of Trent </a:t>
            </a:r>
            <a:r>
              <a:rPr lang="en-US" sz="2400" b="1" dirty="0" smtClean="0">
                <a:solidFill>
                  <a:srgbClr val="FFFFFF"/>
                </a:solidFill>
              </a:rPr>
              <a:t>(1545-63) </a:t>
            </a:r>
            <a:r>
              <a:rPr lang="en-US" sz="2400" b="1" dirty="0" smtClean="0">
                <a:solidFill>
                  <a:srgbClr val="CCFFCC"/>
                </a:solidFill>
              </a:rPr>
              <a:t>accepted the </a:t>
            </a:r>
            <a:r>
              <a:rPr lang="en-US" sz="2400" b="1" dirty="0" smtClean="0">
                <a:solidFill>
                  <a:srgbClr val="FFFFFF"/>
                </a:solidFill>
              </a:rPr>
              <a:t>Old Latin Vulgate </a:t>
            </a:r>
            <a:r>
              <a:rPr lang="en-US" sz="2400" b="1" dirty="0" smtClean="0">
                <a:solidFill>
                  <a:srgbClr val="CCFFCC"/>
                </a:solidFill>
              </a:rPr>
              <a:t>as their Bible.  7 of the 15 Apocryphal books were accepted.  Their view of “</a:t>
            </a:r>
            <a:r>
              <a:rPr lang="en-US" sz="2400" b="1" dirty="0" smtClean="0">
                <a:solidFill>
                  <a:schemeClr val="bg1"/>
                </a:solidFill>
              </a:rPr>
              <a:t>tradition</a:t>
            </a:r>
            <a:r>
              <a:rPr lang="en-US" sz="2400" b="1" dirty="0" smtClean="0">
                <a:solidFill>
                  <a:srgbClr val="CCFFCC"/>
                </a:solidFill>
              </a:rPr>
              <a:t>” changed to include </a:t>
            </a:r>
            <a:r>
              <a:rPr lang="en-US" sz="2400" b="1" dirty="0" smtClean="0">
                <a:solidFill>
                  <a:srgbClr val="FFFFFF"/>
                </a:solidFill>
              </a:rPr>
              <a:t>church customs and practices </a:t>
            </a:r>
            <a:r>
              <a:rPr lang="en-US" sz="2400" b="1" dirty="0" smtClean="0">
                <a:solidFill>
                  <a:srgbClr val="CCFFCC"/>
                </a:solidFill>
              </a:rPr>
              <a:t>in addition to oral tradition that lined up with apostolic teachings.  Tradition became an independent (and superior) authority.  The Church controlled the </a:t>
            </a:r>
            <a:r>
              <a:rPr lang="en-US" sz="2400" b="1" dirty="0" smtClean="0">
                <a:solidFill>
                  <a:srgbClr val="FFFFFF"/>
                </a:solidFill>
              </a:rPr>
              <a:t>interpretation</a:t>
            </a:r>
            <a:r>
              <a:rPr lang="en-US" sz="2400" b="1" dirty="0" smtClean="0">
                <a:solidFill>
                  <a:srgbClr val="CCFFCC"/>
                </a:solidFill>
              </a:rPr>
              <a:t> of Scripture.</a:t>
            </a:r>
            <a:endParaRPr lang="en-US" sz="2400" b="1" dirty="0">
              <a:solidFill>
                <a:srgbClr val="CCFFCC"/>
              </a:solidFill>
            </a:endParaRPr>
          </a:p>
        </p:txBody>
      </p:sp>
      <p:sp>
        <p:nvSpPr>
          <p:cNvPr id="5" name="TextBox 4"/>
          <p:cNvSpPr txBox="1"/>
          <p:nvPr/>
        </p:nvSpPr>
        <p:spPr>
          <a:xfrm>
            <a:off x="647700" y="3949700"/>
            <a:ext cx="8191500" cy="2739211"/>
          </a:xfrm>
          <a:prstGeom prst="rect">
            <a:avLst/>
          </a:prstGeom>
          <a:noFill/>
        </p:spPr>
        <p:txBody>
          <a:bodyPr wrap="square" rtlCol="0">
            <a:spAutoFit/>
          </a:bodyPr>
          <a:lstStyle/>
          <a:p>
            <a:r>
              <a:rPr lang="en-US" sz="2600" b="1" dirty="0" smtClean="0">
                <a:solidFill>
                  <a:srgbClr val="FFFF00"/>
                </a:solidFill>
              </a:rPr>
              <a:t>2. Protestant Reformed Church. </a:t>
            </a:r>
            <a:r>
              <a:rPr lang="en-US" sz="2600" b="1" dirty="0" smtClean="0">
                <a:solidFill>
                  <a:srgbClr val="CCFFCC"/>
                </a:solidFill>
              </a:rPr>
              <a:t>  </a:t>
            </a:r>
            <a:r>
              <a:rPr lang="en-US" sz="2400" b="1" dirty="0" smtClean="0">
                <a:solidFill>
                  <a:srgbClr val="CCFFCC"/>
                </a:solidFill>
              </a:rPr>
              <a:t>Downplayed the role of tradition for two reasons.  1) church teachings often </a:t>
            </a:r>
            <a:r>
              <a:rPr lang="en-US" sz="2400" b="1" dirty="0" smtClean="0">
                <a:solidFill>
                  <a:srgbClr val="FFFFFF"/>
                </a:solidFill>
              </a:rPr>
              <a:t>contradicted</a:t>
            </a:r>
            <a:r>
              <a:rPr lang="en-US" sz="2400" b="1" dirty="0" smtClean="0">
                <a:solidFill>
                  <a:srgbClr val="CCFFCC"/>
                </a:solidFill>
              </a:rPr>
              <a:t> </a:t>
            </a:r>
            <a:r>
              <a:rPr lang="en-US" sz="2400" b="1" dirty="0" smtClean="0">
                <a:solidFill>
                  <a:srgbClr val="FFFFFF"/>
                </a:solidFill>
              </a:rPr>
              <a:t>one another</a:t>
            </a:r>
            <a:r>
              <a:rPr lang="en-US" sz="2400" b="1" dirty="0" smtClean="0">
                <a:solidFill>
                  <a:srgbClr val="CCFFCC"/>
                </a:solidFill>
              </a:rPr>
              <a:t>;  2) some doctrines </a:t>
            </a:r>
            <a:r>
              <a:rPr lang="en-US" sz="2400" b="1" dirty="0" smtClean="0">
                <a:solidFill>
                  <a:srgbClr val="FFFFFF"/>
                </a:solidFill>
              </a:rPr>
              <a:t>contradicted the Scriptures directly</a:t>
            </a:r>
            <a:r>
              <a:rPr lang="en-US" sz="2400" b="1" dirty="0" smtClean="0">
                <a:solidFill>
                  <a:srgbClr val="CCFFCC"/>
                </a:solidFill>
              </a:rPr>
              <a:t>, such as the that the sacraments were necessary for justification; or they added to the Word, like the invention of 5 other sacraments.</a:t>
            </a:r>
          </a:p>
          <a:p>
            <a:r>
              <a:rPr lang="en-US" sz="2600" b="1" dirty="0" smtClean="0">
                <a:solidFill>
                  <a:srgbClr val="FFFF00"/>
                </a:solidFill>
              </a:rPr>
              <a:t>   </a:t>
            </a:r>
            <a:endParaRPr lang="en-US" sz="2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0" y="3860800"/>
            <a:ext cx="9144000" cy="2769989"/>
          </a:xfrm>
          <a:prstGeom prst="rect">
            <a:avLst/>
          </a:prstGeom>
          <a:noFill/>
        </p:spPr>
        <p:txBody>
          <a:bodyPr wrap="square" rtlCol="0">
            <a:spAutoFit/>
          </a:bodyPr>
          <a:lstStyle/>
          <a:p>
            <a:pPr algn="ctr"/>
            <a:r>
              <a:rPr lang="en-US" sz="2900" b="1" dirty="0" smtClean="0">
                <a:solidFill>
                  <a:srgbClr val="FFFFFF"/>
                </a:solidFill>
              </a:rPr>
              <a:t>The Reformers adopted the </a:t>
            </a:r>
            <a:r>
              <a:rPr lang="en-US" sz="2900" b="1" dirty="0" smtClean="0">
                <a:solidFill>
                  <a:srgbClr val="FFFF00"/>
                </a:solidFill>
              </a:rPr>
              <a:t>Hebrew </a:t>
            </a:r>
            <a:r>
              <a:rPr lang="en-US" sz="2900" b="1" dirty="0" smtClean="0">
                <a:solidFill>
                  <a:srgbClr val="FFFFFF"/>
                </a:solidFill>
              </a:rPr>
              <a:t>OT without the apocrypha rather than the </a:t>
            </a:r>
            <a:r>
              <a:rPr lang="en-US" sz="2900" b="1" dirty="0" smtClean="0">
                <a:solidFill>
                  <a:srgbClr val="FFFF00"/>
                </a:solidFill>
              </a:rPr>
              <a:t>Septuagint </a:t>
            </a:r>
            <a:r>
              <a:rPr lang="en-US" sz="2900" b="1" dirty="0" smtClean="0">
                <a:solidFill>
                  <a:srgbClr val="FFFFFF"/>
                </a:solidFill>
              </a:rPr>
              <a:t>with the apocrypha.  The </a:t>
            </a:r>
            <a:r>
              <a:rPr lang="en-US" sz="2900" b="1" dirty="0" smtClean="0">
                <a:solidFill>
                  <a:srgbClr val="FFFF00"/>
                </a:solidFill>
              </a:rPr>
              <a:t>apocrypha</a:t>
            </a:r>
            <a:r>
              <a:rPr lang="en-US" sz="2900" b="1" dirty="0" smtClean="0">
                <a:solidFill>
                  <a:srgbClr val="FFFFFF"/>
                </a:solidFill>
              </a:rPr>
              <a:t> had historical and chronological </a:t>
            </a:r>
            <a:r>
              <a:rPr lang="en-US" sz="2900" b="1" dirty="0" smtClean="0">
                <a:solidFill>
                  <a:srgbClr val="FFFF00"/>
                </a:solidFill>
              </a:rPr>
              <a:t>errors </a:t>
            </a:r>
            <a:r>
              <a:rPr lang="en-US" sz="2900" b="1" dirty="0" smtClean="0">
                <a:solidFill>
                  <a:srgbClr val="FFFFFF"/>
                </a:solidFill>
              </a:rPr>
              <a:t>and was not considered sound by the early church.   Also, the NT should be based on the original </a:t>
            </a:r>
            <a:r>
              <a:rPr lang="en-US" sz="2900" b="1" dirty="0" smtClean="0">
                <a:solidFill>
                  <a:srgbClr val="FFFF00"/>
                </a:solidFill>
              </a:rPr>
              <a:t>Greek</a:t>
            </a:r>
            <a:r>
              <a:rPr lang="en-US" sz="2900" b="1" dirty="0" smtClean="0">
                <a:solidFill>
                  <a:srgbClr val="FFFFFF"/>
                </a:solidFill>
              </a:rPr>
              <a:t> and not the poorly translated Latin Vulgate. </a:t>
            </a:r>
            <a:endParaRPr lang="en-US" sz="2900" b="1" dirty="0">
              <a:solidFill>
                <a:srgbClr val="FFFFFF"/>
              </a:solidFill>
            </a:endParaRPr>
          </a:p>
        </p:txBody>
      </p:sp>
      <p:pic>
        <p:nvPicPr>
          <p:cNvPr id="4" name="Picture 3"/>
          <p:cNvPicPr>
            <a:picLocks noChangeAspect="1"/>
          </p:cNvPicPr>
          <p:nvPr/>
        </p:nvPicPr>
        <p:blipFill>
          <a:blip r:embed="rId3"/>
          <a:stretch>
            <a:fillRect/>
          </a:stretch>
        </p:blipFill>
        <p:spPr>
          <a:xfrm>
            <a:off x="1587500" y="0"/>
            <a:ext cx="5740400" cy="365008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32726" y="381130"/>
            <a:ext cx="3831274" cy="3860670"/>
          </a:xfrm>
          <a:prstGeom prst="rect">
            <a:avLst/>
          </a:prstGeom>
        </p:spPr>
      </p:pic>
      <p:sp>
        <p:nvSpPr>
          <p:cNvPr id="4" name="TextBox 3"/>
          <p:cNvSpPr txBox="1"/>
          <p:nvPr/>
        </p:nvSpPr>
        <p:spPr>
          <a:xfrm>
            <a:off x="270826" y="4597400"/>
            <a:ext cx="3831274" cy="1477328"/>
          </a:xfrm>
          <a:prstGeom prst="rect">
            <a:avLst/>
          </a:prstGeom>
          <a:noFill/>
        </p:spPr>
        <p:txBody>
          <a:bodyPr wrap="square" rtlCol="0">
            <a:spAutoFit/>
          </a:bodyPr>
          <a:lstStyle/>
          <a:p>
            <a:pPr algn="ctr"/>
            <a:r>
              <a:rPr lang="en-US" sz="3000" b="1" dirty="0" smtClean="0">
                <a:solidFill>
                  <a:srgbClr val="FFFFFF"/>
                </a:solidFill>
              </a:rPr>
              <a:t>Martin Luther</a:t>
            </a:r>
          </a:p>
          <a:p>
            <a:pPr algn="ctr"/>
            <a:r>
              <a:rPr lang="en-US" sz="3000" b="1" dirty="0" smtClean="0">
                <a:solidFill>
                  <a:srgbClr val="FFFFFF"/>
                </a:solidFill>
              </a:rPr>
              <a:t>(1483-1546)</a:t>
            </a:r>
          </a:p>
          <a:p>
            <a:pPr algn="ctr"/>
            <a:r>
              <a:rPr lang="en-US" sz="3000" b="1" i="1" dirty="0" err="1" smtClean="0">
                <a:solidFill>
                  <a:srgbClr val="FFFFFF"/>
                </a:solidFill>
              </a:rPr>
              <a:t>Ninty</a:t>
            </a:r>
            <a:r>
              <a:rPr lang="en-US" sz="3000" b="1" i="1" dirty="0" smtClean="0">
                <a:solidFill>
                  <a:srgbClr val="FFFFFF"/>
                </a:solidFill>
              </a:rPr>
              <a:t>-five Theses, 1517</a:t>
            </a:r>
            <a:endParaRPr lang="en-US" sz="3000" b="1" i="1" dirty="0">
              <a:solidFill>
                <a:srgbClr val="FFFFFF"/>
              </a:solidFill>
            </a:endParaRPr>
          </a:p>
        </p:txBody>
      </p:sp>
      <p:sp>
        <p:nvSpPr>
          <p:cNvPr id="6" name="TextBox 5"/>
          <p:cNvSpPr txBox="1"/>
          <p:nvPr/>
        </p:nvSpPr>
        <p:spPr>
          <a:xfrm>
            <a:off x="4102100" y="-12570"/>
            <a:ext cx="5041900" cy="7078860"/>
          </a:xfrm>
          <a:prstGeom prst="rect">
            <a:avLst/>
          </a:prstGeom>
          <a:noFill/>
        </p:spPr>
        <p:txBody>
          <a:bodyPr wrap="square" rtlCol="0">
            <a:spAutoFit/>
          </a:bodyPr>
          <a:lstStyle/>
          <a:p>
            <a:pPr algn="ctr"/>
            <a:r>
              <a:rPr lang="en-US" sz="3000" b="1" i="1" dirty="0" smtClean="0">
                <a:solidFill>
                  <a:srgbClr val="CCFFCC"/>
                </a:solidFill>
              </a:rPr>
              <a:t>Based on the Greek word “</a:t>
            </a:r>
            <a:r>
              <a:rPr lang="en-US" sz="3000" b="1" i="1" u="sng" dirty="0" err="1" smtClean="0">
                <a:solidFill>
                  <a:srgbClr val="FFFF00"/>
                </a:solidFill>
              </a:rPr>
              <a:t>metanoeo</a:t>
            </a:r>
            <a:r>
              <a:rPr lang="en-US" sz="3000" b="1" i="1" dirty="0" smtClean="0">
                <a:solidFill>
                  <a:srgbClr val="CCFFCC"/>
                </a:solidFill>
              </a:rPr>
              <a:t>” – </a:t>
            </a:r>
          </a:p>
          <a:p>
            <a:pPr algn="ctr"/>
            <a:endParaRPr lang="en-US" sz="1600" b="1" i="1" dirty="0" smtClean="0">
              <a:solidFill>
                <a:srgbClr val="CCFFCC"/>
              </a:solidFill>
            </a:endParaRPr>
          </a:p>
          <a:p>
            <a:pPr marL="514350" indent="-514350">
              <a:buAutoNum type="arabicPeriod"/>
            </a:pPr>
            <a:r>
              <a:rPr lang="en-US" sz="2900" b="1" i="1" dirty="0" smtClean="0">
                <a:solidFill>
                  <a:srgbClr val="FFFFFF"/>
                </a:solidFill>
              </a:rPr>
              <a:t>When our Lord and Master Jesus Christ said, “Repent” (Mt. 4:17), he willed the entire life of believers to be one of repentance.</a:t>
            </a:r>
            <a:endParaRPr lang="en-US" sz="2900" b="1" dirty="0" smtClean="0">
              <a:solidFill>
                <a:srgbClr val="FFFFFF"/>
              </a:solidFill>
            </a:endParaRPr>
          </a:p>
          <a:p>
            <a:pPr marL="514350" indent="-514350"/>
            <a:r>
              <a:rPr lang="en-US" sz="2900" b="1" i="1" dirty="0" smtClean="0">
                <a:solidFill>
                  <a:srgbClr val="FFFFFF"/>
                </a:solidFill>
              </a:rPr>
              <a:t>2. This word cannot be understood as referring to the sacrament of penance, that is, confession and satisfaction, as administered by the clergy.</a:t>
            </a:r>
            <a:endParaRPr lang="en-US" sz="2900" b="1" dirty="0" smtClean="0">
              <a:solidFill>
                <a:srgbClr val="FFFFFF"/>
              </a:solidFill>
            </a:endParaRPr>
          </a:p>
          <a:p>
            <a:pPr algn="ctr"/>
            <a:endParaRPr lang="en-US" sz="3000" b="1" dirty="0">
              <a:solidFill>
                <a:srgbClr val="FF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4"/>
          <a:stretch>
            <a:fillRect/>
          </a:stretch>
        </p:blipFill>
        <p:spPr>
          <a:xfrm>
            <a:off x="342900" y="575892"/>
            <a:ext cx="3962400" cy="4567607"/>
          </a:xfrm>
          <a:prstGeom prst="rect">
            <a:avLst/>
          </a:prstGeom>
        </p:spPr>
      </p:pic>
      <p:sp>
        <p:nvSpPr>
          <p:cNvPr id="4" name="TextBox 3"/>
          <p:cNvSpPr txBox="1"/>
          <p:nvPr/>
        </p:nvSpPr>
        <p:spPr>
          <a:xfrm>
            <a:off x="431800" y="5143499"/>
            <a:ext cx="3962400" cy="1046440"/>
          </a:xfrm>
          <a:prstGeom prst="rect">
            <a:avLst/>
          </a:prstGeom>
          <a:noFill/>
        </p:spPr>
        <p:txBody>
          <a:bodyPr wrap="square" rtlCol="0">
            <a:spAutoFit/>
          </a:bodyPr>
          <a:lstStyle/>
          <a:p>
            <a:pPr algn="ctr"/>
            <a:r>
              <a:rPr lang="en-US" sz="3100" b="1" dirty="0" smtClean="0">
                <a:solidFill>
                  <a:schemeClr val="bg1"/>
                </a:solidFill>
              </a:rPr>
              <a:t>John Calvin</a:t>
            </a:r>
          </a:p>
          <a:p>
            <a:pPr algn="ctr"/>
            <a:r>
              <a:rPr lang="en-US" sz="3100" b="1" dirty="0" smtClean="0">
                <a:solidFill>
                  <a:schemeClr val="bg1"/>
                </a:solidFill>
              </a:rPr>
              <a:t>(1509-1564)</a:t>
            </a:r>
            <a:endParaRPr lang="en-US" sz="3100" b="1" dirty="0">
              <a:solidFill>
                <a:schemeClr val="bg1"/>
              </a:solidFill>
            </a:endParaRPr>
          </a:p>
        </p:txBody>
      </p:sp>
      <p:sp>
        <p:nvSpPr>
          <p:cNvPr id="5" name="TextBox 4"/>
          <p:cNvSpPr txBox="1"/>
          <p:nvPr/>
        </p:nvSpPr>
        <p:spPr>
          <a:xfrm>
            <a:off x="4483100" y="838200"/>
            <a:ext cx="4546600" cy="4401205"/>
          </a:xfrm>
          <a:prstGeom prst="rect">
            <a:avLst/>
          </a:prstGeom>
          <a:noFill/>
        </p:spPr>
        <p:txBody>
          <a:bodyPr wrap="square" rtlCol="0">
            <a:spAutoFit/>
          </a:bodyPr>
          <a:lstStyle/>
          <a:p>
            <a:pPr algn="ctr"/>
            <a:r>
              <a:rPr lang="en-US" sz="3500" b="1" dirty="0" smtClean="0">
                <a:solidFill>
                  <a:srgbClr val="FFFFFF"/>
                </a:solidFill>
              </a:rPr>
              <a:t>The church does NOT create or determine the canon of Scripture but merely </a:t>
            </a:r>
            <a:r>
              <a:rPr lang="en-US" sz="3500" b="1" dirty="0" smtClean="0">
                <a:solidFill>
                  <a:srgbClr val="FFFF00"/>
                </a:solidFill>
              </a:rPr>
              <a:t>recognizes and affirms</a:t>
            </a:r>
            <a:r>
              <a:rPr lang="en-US" sz="3500" b="1" dirty="0" smtClean="0">
                <a:solidFill>
                  <a:srgbClr val="FFFFFF"/>
                </a:solidFill>
              </a:rPr>
              <a:t> the divinely inspired writings that God intended to be in the canon.</a:t>
            </a:r>
            <a:endParaRPr lang="en-US" sz="3500" b="1"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342900" y="575892"/>
            <a:ext cx="3962400" cy="4567607"/>
          </a:xfrm>
          <a:prstGeom prst="rect">
            <a:avLst/>
          </a:prstGeom>
        </p:spPr>
      </p:pic>
      <p:sp>
        <p:nvSpPr>
          <p:cNvPr id="4" name="TextBox 3"/>
          <p:cNvSpPr txBox="1"/>
          <p:nvPr/>
        </p:nvSpPr>
        <p:spPr>
          <a:xfrm>
            <a:off x="431800" y="5143499"/>
            <a:ext cx="3962400" cy="1046440"/>
          </a:xfrm>
          <a:prstGeom prst="rect">
            <a:avLst/>
          </a:prstGeom>
          <a:noFill/>
        </p:spPr>
        <p:txBody>
          <a:bodyPr wrap="square" rtlCol="0">
            <a:spAutoFit/>
          </a:bodyPr>
          <a:lstStyle/>
          <a:p>
            <a:pPr algn="ctr"/>
            <a:r>
              <a:rPr lang="en-US" sz="3100" b="1" dirty="0" smtClean="0">
                <a:solidFill>
                  <a:schemeClr val="bg1"/>
                </a:solidFill>
              </a:rPr>
              <a:t>John Calvin</a:t>
            </a:r>
          </a:p>
          <a:p>
            <a:pPr algn="ctr"/>
            <a:r>
              <a:rPr lang="en-US" sz="3100" b="1" dirty="0" smtClean="0">
                <a:solidFill>
                  <a:schemeClr val="bg1"/>
                </a:solidFill>
              </a:rPr>
              <a:t>(1509-1564)</a:t>
            </a:r>
            <a:endParaRPr lang="en-US" sz="3100" b="1" dirty="0">
              <a:solidFill>
                <a:schemeClr val="bg1"/>
              </a:solidFill>
            </a:endParaRPr>
          </a:p>
        </p:txBody>
      </p:sp>
      <p:sp>
        <p:nvSpPr>
          <p:cNvPr id="5" name="TextBox 4"/>
          <p:cNvSpPr txBox="1"/>
          <p:nvPr/>
        </p:nvSpPr>
        <p:spPr>
          <a:xfrm>
            <a:off x="4597400" y="177800"/>
            <a:ext cx="4546600" cy="6494086"/>
          </a:xfrm>
          <a:prstGeom prst="rect">
            <a:avLst/>
          </a:prstGeom>
          <a:noFill/>
        </p:spPr>
        <p:txBody>
          <a:bodyPr wrap="square" rtlCol="0">
            <a:spAutoFit/>
          </a:bodyPr>
          <a:lstStyle/>
          <a:p>
            <a:pPr algn="ctr"/>
            <a:r>
              <a:rPr lang="en-US" sz="2600" b="1" dirty="0" smtClean="0">
                <a:solidFill>
                  <a:srgbClr val="FFFFFF"/>
                </a:solidFill>
              </a:rPr>
              <a:t>“Those whom the </a:t>
            </a:r>
            <a:r>
              <a:rPr lang="en-US" sz="2600" b="1" dirty="0" smtClean="0">
                <a:solidFill>
                  <a:srgbClr val="FFFF00"/>
                </a:solidFill>
              </a:rPr>
              <a:t>Holy Spirit has inwardly taught</a:t>
            </a:r>
            <a:r>
              <a:rPr lang="en-US" sz="2600" b="1" dirty="0" smtClean="0">
                <a:solidFill>
                  <a:srgbClr val="FFFFFF"/>
                </a:solidFill>
              </a:rPr>
              <a:t> truly rest upon Scripture, and that Scripture indeed is self-authenticated . . . And the certainty it deserves with us, it attains by the </a:t>
            </a:r>
            <a:r>
              <a:rPr lang="en-US" sz="2600" b="1" dirty="0" smtClean="0">
                <a:solidFill>
                  <a:srgbClr val="FFFF00"/>
                </a:solidFill>
              </a:rPr>
              <a:t>testimony of the Spirit</a:t>
            </a:r>
            <a:r>
              <a:rPr lang="en-US" sz="2600" b="1" dirty="0" smtClean="0">
                <a:solidFill>
                  <a:srgbClr val="FFFFFF"/>
                </a:solidFill>
              </a:rPr>
              <a:t> . . .  Therefore, illumined by His power, we believe neither by our own nor by anyone else’s judgment that Scripture is from God . . . We affirm with utter certainty that it has flowed to us from the very mouth of God by the ministry of men.”</a:t>
            </a:r>
            <a:endParaRPr lang="en-US" sz="2600" b="1" dirty="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172222" y="241300"/>
            <a:ext cx="3764777" cy="5638800"/>
          </a:xfrm>
          <a:prstGeom prst="rect">
            <a:avLst/>
          </a:prstGeom>
        </p:spPr>
      </p:pic>
      <p:sp>
        <p:nvSpPr>
          <p:cNvPr id="4" name="TextBox 3"/>
          <p:cNvSpPr txBox="1"/>
          <p:nvPr/>
        </p:nvSpPr>
        <p:spPr>
          <a:xfrm>
            <a:off x="965200" y="5880100"/>
            <a:ext cx="2108200" cy="538609"/>
          </a:xfrm>
          <a:prstGeom prst="rect">
            <a:avLst/>
          </a:prstGeom>
          <a:noFill/>
        </p:spPr>
        <p:txBody>
          <a:bodyPr wrap="square" rtlCol="0">
            <a:spAutoFit/>
          </a:bodyPr>
          <a:lstStyle/>
          <a:p>
            <a:pPr algn="ctr"/>
            <a:r>
              <a:rPr lang="en-US" sz="2900" b="1" dirty="0" smtClean="0">
                <a:solidFill>
                  <a:srgbClr val="FFFFFF"/>
                </a:solidFill>
              </a:rPr>
              <a:t>(1646)</a:t>
            </a:r>
            <a:endParaRPr lang="en-US" sz="2900" b="1" dirty="0">
              <a:solidFill>
                <a:srgbClr val="FFFFFF"/>
              </a:solidFill>
            </a:endParaRPr>
          </a:p>
        </p:txBody>
      </p:sp>
      <p:sp>
        <p:nvSpPr>
          <p:cNvPr id="5" name="TextBox 4"/>
          <p:cNvSpPr txBox="1"/>
          <p:nvPr/>
        </p:nvSpPr>
        <p:spPr>
          <a:xfrm>
            <a:off x="4203700" y="241300"/>
            <a:ext cx="4673600" cy="6478696"/>
          </a:xfrm>
          <a:prstGeom prst="rect">
            <a:avLst/>
          </a:prstGeom>
          <a:noFill/>
        </p:spPr>
        <p:txBody>
          <a:bodyPr wrap="square" rtlCol="0">
            <a:spAutoFit/>
          </a:bodyPr>
          <a:lstStyle/>
          <a:p>
            <a:pPr algn="ctr"/>
            <a:r>
              <a:rPr lang="en-US" sz="3400" b="1" dirty="0" smtClean="0">
                <a:solidFill>
                  <a:srgbClr val="FFFFFF"/>
                </a:solidFill>
              </a:rPr>
              <a:t>“Our full persuasion and assurance of the infallible truth and divine authority thereof, is from the </a:t>
            </a:r>
            <a:r>
              <a:rPr lang="en-US" sz="3400" b="1" dirty="0" smtClean="0">
                <a:solidFill>
                  <a:srgbClr val="FFFF00"/>
                </a:solidFill>
              </a:rPr>
              <a:t>inward work of the Holy Spirit</a:t>
            </a:r>
            <a:r>
              <a:rPr lang="en-US" sz="3400" b="1" dirty="0" smtClean="0">
                <a:solidFill>
                  <a:srgbClr val="FFFFFF"/>
                </a:solidFill>
              </a:rPr>
              <a:t>, bearing witness by and with the Word in our hearts.” </a:t>
            </a:r>
          </a:p>
          <a:p>
            <a:pPr algn="ctr"/>
            <a:endParaRPr lang="en-US" sz="1000" b="1" dirty="0" smtClean="0">
              <a:solidFill>
                <a:srgbClr val="FFFFFF"/>
              </a:solidFill>
            </a:endParaRPr>
          </a:p>
          <a:p>
            <a:pPr algn="ctr"/>
            <a:r>
              <a:rPr lang="en-US" sz="3000" b="1" dirty="0" smtClean="0">
                <a:solidFill>
                  <a:srgbClr val="CCFFCC"/>
                </a:solidFill>
              </a:rPr>
              <a:t>(Westminster Confession, Ch. 1.5)  </a:t>
            </a:r>
          </a:p>
          <a:p>
            <a:pPr algn="ctr"/>
            <a:endParaRPr lang="en-US" sz="3400" b="1" dirty="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85655" y="940776"/>
            <a:ext cx="4578445" cy="2926429"/>
          </a:xfrm>
          <a:prstGeom prst="rect">
            <a:avLst/>
          </a:prstGeom>
        </p:spPr>
      </p:pic>
      <p:sp>
        <p:nvSpPr>
          <p:cNvPr id="4" name="TextBox 3"/>
          <p:cNvSpPr txBox="1"/>
          <p:nvPr/>
        </p:nvSpPr>
        <p:spPr>
          <a:xfrm>
            <a:off x="285655" y="4152900"/>
            <a:ext cx="4578445" cy="1569660"/>
          </a:xfrm>
          <a:prstGeom prst="rect">
            <a:avLst/>
          </a:prstGeom>
          <a:noFill/>
        </p:spPr>
        <p:txBody>
          <a:bodyPr wrap="square" rtlCol="0">
            <a:spAutoFit/>
          </a:bodyPr>
          <a:lstStyle/>
          <a:p>
            <a:pPr algn="ctr"/>
            <a:r>
              <a:rPr lang="en-US" sz="3200" b="1" dirty="0" smtClean="0">
                <a:solidFill>
                  <a:srgbClr val="FFFFFF"/>
                </a:solidFill>
              </a:rPr>
              <a:t>Roman Catholic Church</a:t>
            </a:r>
          </a:p>
          <a:p>
            <a:pPr algn="ctr"/>
            <a:r>
              <a:rPr lang="en-US" sz="3200" b="1" dirty="0" smtClean="0">
                <a:solidFill>
                  <a:srgbClr val="FFFFFF"/>
                </a:solidFill>
              </a:rPr>
              <a:t>Council of Trent </a:t>
            </a:r>
          </a:p>
          <a:p>
            <a:pPr algn="ctr"/>
            <a:r>
              <a:rPr lang="en-US" sz="3200" b="1" dirty="0" smtClean="0">
                <a:solidFill>
                  <a:srgbClr val="FFFFFF"/>
                </a:solidFill>
              </a:rPr>
              <a:t>(1545-63) </a:t>
            </a:r>
            <a:endParaRPr lang="en-US" sz="3000" b="1" dirty="0">
              <a:solidFill>
                <a:srgbClr val="FFFFFF"/>
              </a:solidFill>
            </a:endParaRPr>
          </a:p>
        </p:txBody>
      </p:sp>
      <p:sp>
        <p:nvSpPr>
          <p:cNvPr id="5" name="TextBox 4"/>
          <p:cNvSpPr txBox="1"/>
          <p:nvPr/>
        </p:nvSpPr>
        <p:spPr>
          <a:xfrm>
            <a:off x="4940300" y="368300"/>
            <a:ext cx="4114800" cy="5724645"/>
          </a:xfrm>
          <a:prstGeom prst="rect">
            <a:avLst/>
          </a:prstGeom>
          <a:noFill/>
        </p:spPr>
        <p:txBody>
          <a:bodyPr wrap="square" rtlCol="0">
            <a:spAutoFit/>
          </a:bodyPr>
          <a:lstStyle/>
          <a:p>
            <a:pPr algn="ctr"/>
            <a:r>
              <a:rPr lang="en-US" sz="2600" b="1" dirty="0" smtClean="0">
                <a:solidFill>
                  <a:srgbClr val="FFFFFF"/>
                </a:solidFill>
              </a:rPr>
              <a:t>“If anyone does not receive as sacred and canonical these books (</a:t>
            </a:r>
            <a:r>
              <a:rPr lang="en-US" sz="2600" b="1" dirty="0" smtClean="0">
                <a:solidFill>
                  <a:srgbClr val="FFFF00"/>
                </a:solidFill>
              </a:rPr>
              <a:t>the Apocrypha</a:t>
            </a:r>
            <a:r>
              <a:rPr lang="en-US" sz="2600" b="1" dirty="0" smtClean="0">
                <a:solidFill>
                  <a:srgbClr val="FFFFFF"/>
                </a:solidFill>
              </a:rPr>
              <a:t>) with all their parts, as they have been read in the Catholic Church as they are contained in the old Latin Vulgate edition,  and knowingly and deliberately rejects the above mentioned traditions, let him be </a:t>
            </a:r>
            <a:r>
              <a:rPr lang="en-US" sz="2600" b="1" dirty="0" smtClean="0">
                <a:solidFill>
                  <a:srgbClr val="FFFF00"/>
                </a:solidFill>
              </a:rPr>
              <a:t>anathema</a:t>
            </a:r>
            <a:r>
              <a:rPr lang="en-US" sz="2600" b="1" dirty="0" smtClean="0">
                <a:solidFill>
                  <a:srgbClr val="FFFFFF"/>
                </a:solidFill>
              </a:rPr>
              <a:t> [cursed].”</a:t>
            </a:r>
          </a:p>
          <a:p>
            <a:pPr algn="ctr"/>
            <a:endParaRPr lang="en-US" sz="800" b="1" dirty="0" smtClean="0">
              <a:solidFill>
                <a:srgbClr val="FFFFFF"/>
              </a:solidFill>
            </a:endParaRPr>
          </a:p>
          <a:p>
            <a:pPr algn="ctr"/>
            <a:r>
              <a:rPr lang="en-US" sz="2000" b="1" dirty="0" smtClean="0">
                <a:solidFill>
                  <a:srgbClr val="FFFFFF"/>
                </a:solidFill>
              </a:rPr>
              <a:t>4</a:t>
            </a:r>
            <a:r>
              <a:rPr lang="en-US" sz="2000" b="1" baseline="30000" dirty="0" smtClean="0">
                <a:solidFill>
                  <a:srgbClr val="FFFFFF"/>
                </a:solidFill>
              </a:rPr>
              <a:t>th</a:t>
            </a:r>
            <a:r>
              <a:rPr lang="en-US" sz="2000" b="1" dirty="0" smtClean="0">
                <a:solidFill>
                  <a:srgbClr val="FFFFFF"/>
                </a:solidFill>
              </a:rPr>
              <a:t> session, April 8, 1546</a:t>
            </a:r>
            <a:endParaRPr lang="en-US" sz="2000" b="1"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12700"/>
            <a:ext cx="9201245" cy="6858000"/>
          </a:xfrm>
          <a:prstGeom prst="rect">
            <a:avLst/>
          </a:prstGeom>
        </p:spPr>
      </p:pic>
      <p:sp>
        <p:nvSpPr>
          <p:cNvPr id="4" name="TextBox 3"/>
          <p:cNvSpPr txBox="1"/>
          <p:nvPr/>
        </p:nvSpPr>
        <p:spPr>
          <a:xfrm>
            <a:off x="324279" y="162120"/>
            <a:ext cx="8606913" cy="2708434"/>
          </a:xfrm>
          <a:prstGeom prst="rect">
            <a:avLst/>
          </a:prstGeom>
          <a:noFill/>
        </p:spPr>
        <p:txBody>
          <a:bodyPr wrap="square" rtlCol="0">
            <a:spAutoFit/>
          </a:bodyPr>
          <a:lstStyle/>
          <a:p>
            <a:pPr algn="ctr"/>
            <a:r>
              <a:rPr lang="en-US" sz="3800" b="1" u="sng" dirty="0" smtClean="0">
                <a:solidFill>
                  <a:srgbClr val="FFFFFF"/>
                </a:solidFill>
              </a:rPr>
              <a:t>THE ANCIENT CHURCH  (100-600)</a:t>
            </a:r>
          </a:p>
          <a:p>
            <a:pPr algn="ctr"/>
            <a:endParaRPr lang="en-US" dirty="0" smtClean="0">
              <a:solidFill>
                <a:srgbClr val="FFFFFF"/>
              </a:solidFill>
            </a:endParaRPr>
          </a:p>
          <a:p>
            <a:pPr algn="ctr"/>
            <a:endParaRPr lang="en-US" dirty="0" smtClean="0">
              <a:solidFill>
                <a:srgbClr val="FFFFFF"/>
              </a:solidFill>
            </a:endParaRPr>
          </a:p>
          <a:p>
            <a:pPr marL="514350" indent="-514350">
              <a:buAutoNum type="arabicPeriod"/>
            </a:pPr>
            <a:r>
              <a:rPr lang="en-US" sz="3200" b="1" dirty="0" smtClean="0">
                <a:solidFill>
                  <a:srgbClr val="FFFF00"/>
                </a:solidFill>
              </a:rPr>
              <a:t>THE CHURCH FATHERS (100-150).</a:t>
            </a:r>
          </a:p>
          <a:p>
            <a:pPr marL="514350" indent="-514350">
              <a:buAutoNum type="arabicPeriod"/>
            </a:pPr>
            <a:endParaRPr lang="en-US" sz="3200" b="1" dirty="0" smtClean="0">
              <a:solidFill>
                <a:srgbClr val="FFFF00"/>
              </a:solidFill>
            </a:endParaRPr>
          </a:p>
          <a:p>
            <a:pPr marL="1428750" lvl="2" indent="-514350">
              <a:buAutoNum type="alphaLcParenR"/>
            </a:pPr>
            <a:endParaRPr lang="en-US" sz="3200" b="1" dirty="0" smtClean="0">
              <a:solidFill>
                <a:srgbClr val="FFFF00"/>
              </a:solidFill>
            </a:endParaRPr>
          </a:p>
        </p:txBody>
      </p:sp>
      <p:sp>
        <p:nvSpPr>
          <p:cNvPr id="5" name="TextBox 4"/>
          <p:cNvSpPr txBox="1"/>
          <p:nvPr/>
        </p:nvSpPr>
        <p:spPr>
          <a:xfrm>
            <a:off x="1878117" y="2323715"/>
            <a:ext cx="6026190" cy="600164"/>
          </a:xfrm>
          <a:prstGeom prst="rect">
            <a:avLst/>
          </a:prstGeom>
          <a:noFill/>
        </p:spPr>
        <p:txBody>
          <a:bodyPr wrap="square" rtlCol="0">
            <a:spAutoFit/>
          </a:bodyPr>
          <a:lstStyle/>
          <a:p>
            <a:r>
              <a:rPr lang="en-US" sz="3200" b="1" dirty="0" smtClean="0">
                <a:solidFill>
                  <a:srgbClr val="FFFF00"/>
                </a:solidFill>
              </a:rPr>
              <a:t>a) The OT was authoritative.</a:t>
            </a:r>
            <a:endParaRPr lang="en-US" sz="3200" b="1" dirty="0">
              <a:solidFill>
                <a:srgbClr val="FFFF00"/>
              </a:solidFill>
            </a:endParaRPr>
          </a:p>
        </p:txBody>
      </p:sp>
      <p:sp>
        <p:nvSpPr>
          <p:cNvPr id="6" name="TextBox 5"/>
          <p:cNvSpPr txBox="1"/>
          <p:nvPr/>
        </p:nvSpPr>
        <p:spPr>
          <a:xfrm>
            <a:off x="1878117" y="3242393"/>
            <a:ext cx="6485586" cy="584776"/>
          </a:xfrm>
          <a:prstGeom prst="rect">
            <a:avLst/>
          </a:prstGeom>
          <a:noFill/>
        </p:spPr>
        <p:txBody>
          <a:bodyPr wrap="square" rtlCol="0">
            <a:spAutoFit/>
          </a:bodyPr>
          <a:lstStyle/>
          <a:p>
            <a:r>
              <a:rPr lang="en-US" sz="3200" b="1" dirty="0" err="1" smtClean="0">
                <a:solidFill>
                  <a:srgbClr val="FFFF00"/>
                </a:solidFill>
              </a:rPr>
              <a:t>b</a:t>
            </a:r>
            <a:r>
              <a:rPr lang="en-US" sz="3200" b="1" dirty="0" smtClean="0">
                <a:solidFill>
                  <a:srgbClr val="FFFF00"/>
                </a:solidFill>
              </a:rPr>
              <a:t>) Christ and the apostles.</a:t>
            </a:r>
            <a:endParaRPr lang="en-US" sz="3200" b="1" dirty="0">
              <a:solidFill>
                <a:srgbClr val="FFFF00"/>
              </a:solidFill>
            </a:endParaRPr>
          </a:p>
        </p:txBody>
      </p:sp>
      <p:sp>
        <p:nvSpPr>
          <p:cNvPr id="8" name="TextBox 7"/>
          <p:cNvSpPr txBox="1"/>
          <p:nvPr/>
        </p:nvSpPr>
        <p:spPr>
          <a:xfrm>
            <a:off x="1878117" y="4121727"/>
            <a:ext cx="5476338" cy="600164"/>
          </a:xfrm>
          <a:prstGeom prst="rect">
            <a:avLst/>
          </a:prstGeom>
          <a:noFill/>
        </p:spPr>
        <p:txBody>
          <a:bodyPr wrap="square" rtlCol="0">
            <a:spAutoFit/>
          </a:bodyPr>
          <a:lstStyle/>
          <a:p>
            <a:r>
              <a:rPr lang="en-US" sz="3200" b="1" dirty="0" err="1" smtClean="0">
                <a:solidFill>
                  <a:srgbClr val="FFFF00"/>
                </a:solidFill>
              </a:rPr>
              <a:t>c</a:t>
            </a:r>
            <a:r>
              <a:rPr lang="en-US" sz="3200" b="1" dirty="0" smtClean="0">
                <a:solidFill>
                  <a:srgbClr val="FFFF00"/>
                </a:solidFill>
              </a:rPr>
              <a:t>) Tradition was authoritative.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12700"/>
            <a:ext cx="9201245" cy="6858000"/>
          </a:xfrm>
          <a:prstGeom prst="rect">
            <a:avLst/>
          </a:prstGeom>
        </p:spPr>
      </p:pic>
      <p:sp>
        <p:nvSpPr>
          <p:cNvPr id="3" name="TextBox 2"/>
          <p:cNvSpPr txBox="1"/>
          <p:nvPr/>
        </p:nvSpPr>
        <p:spPr>
          <a:xfrm>
            <a:off x="495300" y="228600"/>
            <a:ext cx="8470900" cy="1846659"/>
          </a:xfrm>
          <a:prstGeom prst="rect">
            <a:avLst/>
          </a:prstGeom>
          <a:noFill/>
        </p:spPr>
        <p:txBody>
          <a:bodyPr wrap="square" rtlCol="0">
            <a:spAutoFit/>
          </a:bodyPr>
          <a:lstStyle/>
          <a:p>
            <a:pPr algn="ctr"/>
            <a:r>
              <a:rPr lang="en-US" sz="3800" b="1" u="sng" dirty="0" smtClean="0">
                <a:solidFill>
                  <a:schemeClr val="bg1"/>
                </a:solidFill>
              </a:rPr>
              <a:t>The</a:t>
            </a:r>
            <a:r>
              <a:rPr lang="en-US" sz="3800" b="1" u="sng" dirty="0" smtClean="0">
                <a:solidFill>
                  <a:schemeClr val="bg1"/>
                </a:solidFill>
              </a:rPr>
              <a:t> Late </a:t>
            </a:r>
            <a:r>
              <a:rPr lang="en-US" sz="3800" b="1" u="sng" dirty="0" smtClean="0">
                <a:solidFill>
                  <a:schemeClr val="bg1"/>
                </a:solidFill>
              </a:rPr>
              <a:t>Modern Church Influences (1750-Present)</a:t>
            </a:r>
          </a:p>
          <a:p>
            <a:pPr algn="ctr"/>
            <a:endParaRPr lang="en-US" sz="3800" dirty="0">
              <a:solidFill>
                <a:schemeClr val="bg1"/>
              </a:solidFill>
            </a:endParaRPr>
          </a:p>
        </p:txBody>
      </p:sp>
      <p:sp>
        <p:nvSpPr>
          <p:cNvPr id="4" name="TextBox 3"/>
          <p:cNvSpPr txBox="1"/>
          <p:nvPr/>
        </p:nvSpPr>
        <p:spPr>
          <a:xfrm>
            <a:off x="495300" y="1846084"/>
            <a:ext cx="8470900" cy="1384995"/>
          </a:xfrm>
          <a:prstGeom prst="rect">
            <a:avLst/>
          </a:prstGeom>
          <a:noFill/>
        </p:spPr>
        <p:txBody>
          <a:bodyPr wrap="square" rtlCol="0">
            <a:spAutoFit/>
          </a:bodyPr>
          <a:lstStyle/>
          <a:p>
            <a:r>
              <a:rPr lang="en-US" sz="2800" b="1" dirty="0" smtClean="0">
                <a:solidFill>
                  <a:srgbClr val="FFFF00"/>
                </a:solidFill>
              </a:rPr>
              <a:t>1. The Renaissance. </a:t>
            </a:r>
            <a:r>
              <a:rPr lang="en-US" sz="2800" b="1" dirty="0" smtClean="0">
                <a:solidFill>
                  <a:srgbClr val="CCFFCC"/>
                </a:solidFill>
              </a:rPr>
              <a:t>  So-called birth of learning, humanism, “man is the measure of all things,” rejected both the authority of tradition and the Bible. </a:t>
            </a:r>
            <a:endParaRPr lang="en-US" sz="2800" b="1" dirty="0">
              <a:solidFill>
                <a:srgbClr val="CCFFCC"/>
              </a:solidFill>
            </a:endParaRPr>
          </a:p>
        </p:txBody>
      </p:sp>
      <p:sp>
        <p:nvSpPr>
          <p:cNvPr id="5" name="TextBox 4"/>
          <p:cNvSpPr txBox="1"/>
          <p:nvPr/>
        </p:nvSpPr>
        <p:spPr>
          <a:xfrm>
            <a:off x="533400" y="3492500"/>
            <a:ext cx="8470900" cy="2123658"/>
          </a:xfrm>
          <a:prstGeom prst="rect">
            <a:avLst/>
          </a:prstGeom>
          <a:noFill/>
        </p:spPr>
        <p:txBody>
          <a:bodyPr wrap="square" rtlCol="0">
            <a:spAutoFit/>
          </a:bodyPr>
          <a:lstStyle/>
          <a:p>
            <a:r>
              <a:rPr lang="en-US" sz="2800" b="1" dirty="0" smtClean="0">
                <a:solidFill>
                  <a:srgbClr val="FFFF00"/>
                </a:solidFill>
              </a:rPr>
              <a:t>2. The Enlightenment (18</a:t>
            </a:r>
            <a:r>
              <a:rPr lang="en-US" sz="2800" b="1" baseline="30000" dirty="0" smtClean="0">
                <a:solidFill>
                  <a:srgbClr val="FFFF00"/>
                </a:solidFill>
              </a:rPr>
              <a:t>th</a:t>
            </a:r>
            <a:r>
              <a:rPr lang="en-US" sz="2800" b="1" dirty="0" smtClean="0">
                <a:solidFill>
                  <a:srgbClr val="FFFF00"/>
                </a:solidFill>
              </a:rPr>
              <a:t> cent).    </a:t>
            </a:r>
            <a:r>
              <a:rPr lang="en-US" sz="2800" b="1" dirty="0" smtClean="0">
                <a:solidFill>
                  <a:srgbClr val="CCFFCC"/>
                </a:solidFill>
              </a:rPr>
              <a:t>Turn inward to find authority. Reason and scientific method were king.</a:t>
            </a:r>
          </a:p>
          <a:p>
            <a:endParaRPr lang="en-US" sz="2800" b="1" dirty="0" smtClean="0">
              <a:solidFill>
                <a:srgbClr val="CCFFCC"/>
              </a:solidFill>
            </a:endParaRPr>
          </a:p>
          <a:p>
            <a:endParaRPr lang="en-US" sz="2000" b="1" dirty="0" smtClean="0">
              <a:solidFill>
                <a:srgbClr val="CCFFCC"/>
              </a:solidFill>
            </a:endParaRPr>
          </a:p>
          <a:p>
            <a:r>
              <a:rPr lang="en-US" sz="2800" b="1" dirty="0" smtClean="0">
                <a:solidFill>
                  <a:srgbClr val="FFFF00"/>
                </a:solidFill>
              </a:rPr>
              <a:t>3. Higher Criticism.</a:t>
            </a:r>
            <a:endParaRPr lang="en-US" sz="28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393700" y="228600"/>
            <a:ext cx="8407400" cy="6109365"/>
          </a:xfrm>
          <a:prstGeom prst="rect">
            <a:avLst/>
          </a:prstGeom>
          <a:noFill/>
        </p:spPr>
        <p:txBody>
          <a:bodyPr wrap="square" rtlCol="0">
            <a:spAutoFit/>
          </a:bodyPr>
          <a:lstStyle/>
          <a:p>
            <a:pPr algn="ctr"/>
            <a:r>
              <a:rPr lang="en-US" sz="6000" b="1" u="sng" dirty="0" smtClean="0">
                <a:solidFill>
                  <a:srgbClr val="CCFFCC"/>
                </a:solidFill>
              </a:rPr>
              <a:t>Higher Criticism</a:t>
            </a:r>
          </a:p>
          <a:p>
            <a:pPr algn="ctr"/>
            <a:endParaRPr lang="en-US" sz="2700" b="1" u="sng" dirty="0" smtClean="0">
              <a:solidFill>
                <a:srgbClr val="CCFFCC"/>
              </a:solidFill>
            </a:endParaRPr>
          </a:p>
          <a:p>
            <a:pPr algn="ctr"/>
            <a:r>
              <a:rPr lang="en-US" sz="3800" b="1" dirty="0" smtClean="0">
                <a:solidFill>
                  <a:schemeClr val="bg1"/>
                </a:solidFill>
              </a:rPr>
              <a:t>Higher Criticism treated the Bible like any other human book and accused it of having many errors (“to err is human”).  The Bible and the “Word of God” were not the same.   The development of the canon came to be viewed as a completely human action with no divine guidance in the process.</a:t>
            </a:r>
            <a:endParaRPr lang="en-US" sz="38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4"/>
          <a:srcRect b="4142"/>
          <a:stretch>
            <a:fillRect/>
          </a:stretch>
        </p:blipFill>
        <p:spPr>
          <a:xfrm>
            <a:off x="482600" y="-12701"/>
            <a:ext cx="8191500" cy="687070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393123" y="650009"/>
            <a:ext cx="4109604" cy="5408178"/>
          </a:xfrm>
          <a:prstGeom prst="rect">
            <a:avLst/>
          </a:prstGeom>
        </p:spPr>
      </p:pic>
      <p:sp>
        <p:nvSpPr>
          <p:cNvPr id="4" name="TextBox 3"/>
          <p:cNvSpPr txBox="1"/>
          <p:nvPr/>
        </p:nvSpPr>
        <p:spPr>
          <a:xfrm>
            <a:off x="5149273" y="425877"/>
            <a:ext cx="3636818" cy="5632310"/>
          </a:xfrm>
          <a:prstGeom prst="rect">
            <a:avLst/>
          </a:prstGeom>
          <a:noFill/>
        </p:spPr>
        <p:txBody>
          <a:bodyPr wrap="square" rtlCol="0">
            <a:spAutoFit/>
          </a:bodyPr>
          <a:lstStyle/>
          <a:p>
            <a:pPr algn="ctr"/>
            <a:r>
              <a:rPr lang="en-US" sz="3600" b="1" dirty="0" smtClean="0">
                <a:solidFill>
                  <a:schemeClr val="bg1"/>
                </a:solidFill>
              </a:rPr>
              <a:t>Charles Spurgeon and the Down-Grade Controversy  (1887-88)</a:t>
            </a:r>
          </a:p>
          <a:p>
            <a:pPr algn="ctr"/>
            <a:endParaRPr lang="en-US" sz="3600" b="1" dirty="0" smtClean="0">
              <a:solidFill>
                <a:schemeClr val="bg1"/>
              </a:solidFill>
            </a:endParaRPr>
          </a:p>
          <a:p>
            <a:pPr algn="ctr"/>
            <a:r>
              <a:rPr lang="en-US" sz="2400" b="1" dirty="0" smtClean="0">
                <a:solidFill>
                  <a:srgbClr val="FFFF00"/>
                </a:solidFill>
              </a:rPr>
              <a:t>The “Down-Grade” in the Baptist Union denied the inspiration of the Bible, the deity of Christ, and justification by faith alone, etc.</a:t>
            </a:r>
            <a:endParaRPr lang="en-US" sz="2400" b="1"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4" name="Picture 3"/>
          <p:cNvPicPr>
            <a:picLocks noChangeAspect="1"/>
          </p:cNvPicPr>
          <p:nvPr/>
        </p:nvPicPr>
        <p:blipFill>
          <a:blip r:embed="rId3"/>
          <a:stretch>
            <a:fillRect/>
          </a:stretch>
        </p:blipFill>
        <p:spPr>
          <a:xfrm>
            <a:off x="458601" y="429226"/>
            <a:ext cx="3374490" cy="4440118"/>
          </a:xfrm>
          <a:prstGeom prst="rect">
            <a:avLst/>
          </a:prstGeom>
        </p:spPr>
      </p:pic>
      <p:sp>
        <p:nvSpPr>
          <p:cNvPr id="5" name="TextBox 4"/>
          <p:cNvSpPr txBox="1"/>
          <p:nvPr/>
        </p:nvSpPr>
        <p:spPr>
          <a:xfrm>
            <a:off x="318901" y="5098112"/>
            <a:ext cx="3715806" cy="1107996"/>
          </a:xfrm>
          <a:prstGeom prst="rect">
            <a:avLst/>
          </a:prstGeom>
          <a:noFill/>
        </p:spPr>
        <p:txBody>
          <a:bodyPr wrap="square" rtlCol="0">
            <a:spAutoFit/>
          </a:bodyPr>
          <a:lstStyle/>
          <a:p>
            <a:pPr algn="ctr"/>
            <a:r>
              <a:rPr lang="en-US" sz="2600" b="1" dirty="0" smtClean="0">
                <a:solidFill>
                  <a:schemeClr val="bg1"/>
                </a:solidFill>
              </a:rPr>
              <a:t>Friedrich Schleiermacher </a:t>
            </a:r>
          </a:p>
          <a:p>
            <a:pPr algn="ctr"/>
            <a:r>
              <a:rPr lang="en-US" sz="2000" b="1" i="1" dirty="0" smtClean="0">
                <a:solidFill>
                  <a:srgbClr val="FFFFFF"/>
                </a:solidFill>
              </a:rPr>
              <a:t>FATHER OF MODERN LIBERALISM</a:t>
            </a:r>
          </a:p>
          <a:p>
            <a:pPr algn="ctr"/>
            <a:r>
              <a:rPr lang="en-US" sz="2000" b="1" dirty="0" smtClean="0">
                <a:solidFill>
                  <a:srgbClr val="FFFFFF"/>
                </a:solidFill>
              </a:rPr>
              <a:t>(1768-1834)</a:t>
            </a:r>
            <a:endParaRPr lang="en-US" sz="2000" b="1" dirty="0">
              <a:solidFill>
                <a:srgbClr val="FFFFFF"/>
              </a:solidFill>
            </a:endParaRPr>
          </a:p>
        </p:txBody>
      </p:sp>
      <p:sp>
        <p:nvSpPr>
          <p:cNvPr id="6" name="TextBox 5"/>
          <p:cNvSpPr txBox="1"/>
          <p:nvPr/>
        </p:nvSpPr>
        <p:spPr>
          <a:xfrm>
            <a:off x="3933107" y="266700"/>
            <a:ext cx="5109293" cy="5816978"/>
          </a:xfrm>
          <a:prstGeom prst="rect">
            <a:avLst/>
          </a:prstGeom>
          <a:noFill/>
        </p:spPr>
        <p:txBody>
          <a:bodyPr wrap="square" rtlCol="0">
            <a:spAutoFit/>
          </a:bodyPr>
          <a:lstStyle/>
          <a:p>
            <a:pPr algn="ctr"/>
            <a:r>
              <a:rPr lang="en-US" sz="3100" b="1" dirty="0" smtClean="0">
                <a:solidFill>
                  <a:srgbClr val="FFFF00"/>
                </a:solidFill>
              </a:rPr>
              <a:t>Tried to protect the Christian faith from the attacks of skeptics and materialists by placing the authority  of Christianity in the </a:t>
            </a:r>
            <a:r>
              <a:rPr lang="en-US" sz="3100" b="1" dirty="0" smtClean="0">
                <a:solidFill>
                  <a:srgbClr val="FFFFFF"/>
                </a:solidFill>
              </a:rPr>
              <a:t>inner self, a feeling of absolute dependence on God</a:t>
            </a:r>
            <a:r>
              <a:rPr lang="en-US" sz="3100" b="1" dirty="0" smtClean="0">
                <a:solidFill>
                  <a:srgbClr val="FFFF00"/>
                </a:solidFill>
              </a:rPr>
              <a:t>. Christian faith does not need a truthful, inspired Bible. </a:t>
            </a:r>
          </a:p>
          <a:p>
            <a:pPr algn="ctr"/>
            <a:endParaRPr lang="en-US" sz="3100" b="1" dirty="0" smtClean="0">
              <a:solidFill>
                <a:srgbClr val="FFFF00"/>
              </a:solidFill>
            </a:endParaRPr>
          </a:p>
          <a:p>
            <a:pPr algn="ctr"/>
            <a:r>
              <a:rPr lang="en-US" sz="3100" b="1" dirty="0" smtClean="0">
                <a:solidFill>
                  <a:srgbClr val="FFFF00"/>
                </a:solidFill>
              </a:rPr>
              <a:t>OT was not inspired and secondary in importance.</a:t>
            </a:r>
            <a:endParaRPr lang="en-US" sz="31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416790" y="730249"/>
            <a:ext cx="3715829" cy="4973205"/>
          </a:xfrm>
          <a:prstGeom prst="rect">
            <a:avLst/>
          </a:prstGeom>
        </p:spPr>
      </p:pic>
      <p:sp>
        <p:nvSpPr>
          <p:cNvPr id="4" name="TextBox 3"/>
          <p:cNvSpPr txBox="1"/>
          <p:nvPr/>
        </p:nvSpPr>
        <p:spPr>
          <a:xfrm>
            <a:off x="416790" y="5703454"/>
            <a:ext cx="3715829" cy="984885"/>
          </a:xfrm>
          <a:prstGeom prst="rect">
            <a:avLst/>
          </a:prstGeom>
          <a:noFill/>
        </p:spPr>
        <p:txBody>
          <a:bodyPr wrap="square" rtlCol="0">
            <a:spAutoFit/>
          </a:bodyPr>
          <a:lstStyle/>
          <a:p>
            <a:pPr algn="ctr"/>
            <a:r>
              <a:rPr lang="en-US" sz="2900" b="1" dirty="0" smtClean="0">
                <a:solidFill>
                  <a:srgbClr val="FFFFFF"/>
                </a:solidFill>
              </a:rPr>
              <a:t>Albrecht </a:t>
            </a:r>
            <a:r>
              <a:rPr lang="en-US" sz="2900" b="1" dirty="0" err="1" smtClean="0">
                <a:solidFill>
                  <a:srgbClr val="FFFFFF"/>
                </a:solidFill>
              </a:rPr>
              <a:t>Ritschl</a:t>
            </a:r>
            <a:r>
              <a:rPr lang="en-US" sz="2900" b="1" dirty="0" smtClean="0">
                <a:solidFill>
                  <a:srgbClr val="FFFFFF"/>
                </a:solidFill>
              </a:rPr>
              <a:t> </a:t>
            </a:r>
          </a:p>
          <a:p>
            <a:pPr algn="ctr"/>
            <a:r>
              <a:rPr lang="en-US" sz="2900" b="1" dirty="0" smtClean="0">
                <a:solidFill>
                  <a:srgbClr val="FFFFFF"/>
                </a:solidFill>
              </a:rPr>
              <a:t>(1822-1889) </a:t>
            </a:r>
            <a:endParaRPr lang="en-US" sz="2900" b="1" dirty="0">
              <a:solidFill>
                <a:srgbClr val="FFFFFF"/>
              </a:solidFill>
            </a:endParaRPr>
          </a:p>
        </p:txBody>
      </p:sp>
      <p:sp>
        <p:nvSpPr>
          <p:cNvPr id="5" name="TextBox 4"/>
          <p:cNvSpPr txBox="1"/>
          <p:nvPr/>
        </p:nvSpPr>
        <p:spPr>
          <a:xfrm>
            <a:off x="4756727" y="1119909"/>
            <a:ext cx="3960091" cy="4555093"/>
          </a:xfrm>
          <a:prstGeom prst="rect">
            <a:avLst/>
          </a:prstGeom>
          <a:noFill/>
        </p:spPr>
        <p:txBody>
          <a:bodyPr wrap="square" rtlCol="0">
            <a:spAutoFit/>
          </a:bodyPr>
          <a:lstStyle/>
          <a:p>
            <a:pPr algn="ctr"/>
            <a:r>
              <a:rPr lang="en-US" sz="2900" b="1" dirty="0" smtClean="0">
                <a:solidFill>
                  <a:srgbClr val="FFFF00"/>
                </a:solidFill>
              </a:rPr>
              <a:t>The Bible is NOT the revelation of God but </a:t>
            </a:r>
            <a:r>
              <a:rPr lang="en-US" sz="2900" b="1" dirty="0" smtClean="0">
                <a:solidFill>
                  <a:srgbClr val="FFFFFF"/>
                </a:solidFill>
              </a:rPr>
              <a:t>contains</a:t>
            </a:r>
            <a:r>
              <a:rPr lang="en-US" sz="2900" b="1" dirty="0" smtClean="0">
                <a:solidFill>
                  <a:srgbClr val="FFFF00"/>
                </a:solidFill>
              </a:rPr>
              <a:t> it surrounded by much that is bad history, science, and morals.  The revelation of God is enmeshed in </a:t>
            </a:r>
            <a:r>
              <a:rPr lang="en-US" sz="2900" b="1" dirty="0" smtClean="0">
                <a:solidFill>
                  <a:srgbClr val="FFFFFF"/>
                </a:solidFill>
              </a:rPr>
              <a:t>mythology</a:t>
            </a:r>
            <a:r>
              <a:rPr lang="en-US" sz="2900" b="1" dirty="0" smtClean="0">
                <a:solidFill>
                  <a:srgbClr val="FFFF00"/>
                </a:solidFill>
              </a:rPr>
              <a:t> but somewhere in the Bible is the revelation of God. </a:t>
            </a:r>
            <a:endParaRPr lang="en-US" sz="2900" b="1" dirty="0">
              <a:solidFill>
                <a:srgbClr val="FF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461818" y="751608"/>
            <a:ext cx="3348182" cy="4988791"/>
          </a:xfrm>
          <a:prstGeom prst="rect">
            <a:avLst/>
          </a:prstGeom>
        </p:spPr>
      </p:pic>
      <p:sp>
        <p:nvSpPr>
          <p:cNvPr id="4" name="TextBox 3"/>
          <p:cNvSpPr txBox="1"/>
          <p:nvPr/>
        </p:nvSpPr>
        <p:spPr>
          <a:xfrm>
            <a:off x="461818" y="5740399"/>
            <a:ext cx="3348182" cy="892552"/>
          </a:xfrm>
          <a:prstGeom prst="rect">
            <a:avLst/>
          </a:prstGeom>
          <a:noFill/>
        </p:spPr>
        <p:txBody>
          <a:bodyPr wrap="square" rtlCol="0">
            <a:spAutoFit/>
          </a:bodyPr>
          <a:lstStyle/>
          <a:p>
            <a:pPr algn="ctr"/>
            <a:r>
              <a:rPr lang="en-US" sz="2500" b="1" dirty="0" smtClean="0">
                <a:solidFill>
                  <a:schemeClr val="bg1"/>
                </a:solidFill>
              </a:rPr>
              <a:t>Harry Emerson Fosdick (1878-1969) </a:t>
            </a:r>
            <a:endParaRPr lang="en-US" sz="2500" b="1" dirty="0">
              <a:solidFill>
                <a:schemeClr val="bg1"/>
              </a:solidFill>
            </a:endParaRPr>
          </a:p>
        </p:txBody>
      </p:sp>
      <p:sp>
        <p:nvSpPr>
          <p:cNvPr id="5" name="TextBox 4"/>
          <p:cNvSpPr txBox="1"/>
          <p:nvPr/>
        </p:nvSpPr>
        <p:spPr>
          <a:xfrm>
            <a:off x="4089400" y="533400"/>
            <a:ext cx="4978399" cy="5262980"/>
          </a:xfrm>
          <a:prstGeom prst="rect">
            <a:avLst/>
          </a:prstGeom>
          <a:noFill/>
        </p:spPr>
        <p:txBody>
          <a:bodyPr wrap="square" rtlCol="0">
            <a:spAutoFit/>
          </a:bodyPr>
          <a:lstStyle/>
          <a:p>
            <a:pPr algn="ctr"/>
            <a:r>
              <a:rPr lang="en-US" sz="2800" b="1" dirty="0" smtClean="0">
                <a:solidFill>
                  <a:srgbClr val="FFFF00"/>
                </a:solidFill>
              </a:rPr>
              <a:t>He rejected those parts of the Bible he found either morally or intellectually questionable and embraced the “real” Bible which he found by looking to Jesus, </a:t>
            </a:r>
            <a:r>
              <a:rPr lang="en-US" sz="2800" b="1" dirty="0" smtClean="0">
                <a:solidFill>
                  <a:schemeClr val="bg1"/>
                </a:solidFill>
              </a:rPr>
              <a:t>the window into God</a:t>
            </a:r>
            <a:r>
              <a:rPr lang="en-US" sz="2800" b="1" dirty="0" smtClean="0">
                <a:solidFill>
                  <a:srgbClr val="FFFF00"/>
                </a:solidFill>
              </a:rPr>
              <a:t>, because His morals were divine,  and reflected the character of God.  The Bible was a dung heap where in the manure and straw was the gleaming nuggets of truth.</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381000" y="377536"/>
            <a:ext cx="6201384" cy="3386282"/>
          </a:xfrm>
          <a:prstGeom prst="rect">
            <a:avLst/>
          </a:prstGeom>
        </p:spPr>
      </p:pic>
      <p:sp>
        <p:nvSpPr>
          <p:cNvPr id="4" name="TextBox 3"/>
          <p:cNvSpPr txBox="1"/>
          <p:nvPr/>
        </p:nvSpPr>
        <p:spPr>
          <a:xfrm>
            <a:off x="6742545" y="773545"/>
            <a:ext cx="2251364" cy="2154436"/>
          </a:xfrm>
          <a:prstGeom prst="rect">
            <a:avLst/>
          </a:prstGeom>
          <a:noFill/>
        </p:spPr>
        <p:txBody>
          <a:bodyPr wrap="square" rtlCol="0">
            <a:spAutoFit/>
          </a:bodyPr>
          <a:lstStyle/>
          <a:p>
            <a:pPr algn="ctr"/>
            <a:r>
              <a:rPr lang="en-US" sz="3100" b="1" dirty="0" smtClean="0">
                <a:solidFill>
                  <a:schemeClr val="bg1"/>
                </a:solidFill>
              </a:rPr>
              <a:t>Karl Barth (1886-1968)</a:t>
            </a:r>
          </a:p>
          <a:p>
            <a:pPr algn="ctr"/>
            <a:r>
              <a:rPr lang="en-US" sz="2400" b="1" dirty="0" smtClean="0">
                <a:solidFill>
                  <a:srgbClr val="FFFFFF"/>
                </a:solidFill>
              </a:rPr>
              <a:t>Professor of theology at Basel  </a:t>
            </a:r>
            <a:endParaRPr lang="en-US" sz="2400" b="1" dirty="0">
              <a:solidFill>
                <a:srgbClr val="FFFFFF"/>
              </a:solidFill>
            </a:endParaRPr>
          </a:p>
        </p:txBody>
      </p:sp>
      <p:sp>
        <p:nvSpPr>
          <p:cNvPr id="5" name="TextBox 4"/>
          <p:cNvSpPr txBox="1"/>
          <p:nvPr/>
        </p:nvSpPr>
        <p:spPr>
          <a:xfrm>
            <a:off x="381000" y="3971636"/>
            <a:ext cx="8462818" cy="2092881"/>
          </a:xfrm>
          <a:prstGeom prst="rect">
            <a:avLst/>
          </a:prstGeom>
          <a:noFill/>
        </p:spPr>
        <p:txBody>
          <a:bodyPr wrap="square" rtlCol="0">
            <a:spAutoFit/>
          </a:bodyPr>
          <a:lstStyle/>
          <a:p>
            <a:pPr algn="ctr"/>
            <a:r>
              <a:rPr lang="en-US" sz="2600" b="1" dirty="0" smtClean="0">
                <a:solidFill>
                  <a:srgbClr val="FFFF00"/>
                </a:solidFill>
              </a:rPr>
              <a:t>The </a:t>
            </a:r>
            <a:r>
              <a:rPr lang="en-US" sz="2600" b="1" dirty="0" smtClean="0">
                <a:solidFill>
                  <a:schemeClr val="bg1"/>
                </a:solidFill>
              </a:rPr>
              <a:t>Word of God </a:t>
            </a:r>
            <a:r>
              <a:rPr lang="en-US" sz="2600" b="1" dirty="0" smtClean="0">
                <a:solidFill>
                  <a:srgbClr val="FFFF00"/>
                </a:solidFill>
              </a:rPr>
              <a:t>is not the Bible but an event, an encounter with the living Christ.   </a:t>
            </a:r>
            <a:r>
              <a:rPr lang="en-US" sz="2600" b="1" dirty="0" smtClean="0">
                <a:solidFill>
                  <a:srgbClr val="FFFFFF"/>
                </a:solidFill>
              </a:rPr>
              <a:t>The Bible is a witness to Christ and can become the Word of God</a:t>
            </a:r>
            <a:r>
              <a:rPr lang="en-US" sz="2600" b="1" dirty="0" smtClean="0">
                <a:solidFill>
                  <a:srgbClr val="FFFF00"/>
                </a:solidFill>
              </a:rPr>
              <a:t>.  Thus the issue of inerrancy did not trouble Barth because the Bible was merely a means to revelation. </a:t>
            </a:r>
            <a:endParaRPr lang="en-US" sz="2600" b="1"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152400" y="1447800"/>
            <a:ext cx="3149600" cy="3481559"/>
          </a:xfrm>
          <a:prstGeom prst="rect">
            <a:avLst/>
          </a:prstGeom>
        </p:spPr>
      </p:pic>
      <p:pic>
        <p:nvPicPr>
          <p:cNvPr id="4" name="Picture 3"/>
          <p:cNvPicPr>
            <a:picLocks noChangeAspect="1"/>
          </p:cNvPicPr>
          <p:nvPr/>
        </p:nvPicPr>
        <p:blipFill>
          <a:blip r:embed="rId4"/>
          <a:stretch>
            <a:fillRect/>
          </a:stretch>
        </p:blipFill>
        <p:spPr>
          <a:xfrm>
            <a:off x="3759201" y="18267"/>
            <a:ext cx="2012950" cy="2757466"/>
          </a:xfrm>
          <a:prstGeom prst="rect">
            <a:avLst/>
          </a:prstGeom>
        </p:spPr>
      </p:pic>
      <p:pic>
        <p:nvPicPr>
          <p:cNvPr id="5" name="Picture 4"/>
          <p:cNvPicPr>
            <a:picLocks noChangeAspect="1"/>
          </p:cNvPicPr>
          <p:nvPr/>
        </p:nvPicPr>
        <p:blipFill>
          <a:blip r:embed="rId5"/>
          <a:stretch>
            <a:fillRect/>
          </a:stretch>
        </p:blipFill>
        <p:spPr>
          <a:xfrm>
            <a:off x="3683001" y="3349124"/>
            <a:ext cx="2178050" cy="2910667"/>
          </a:xfrm>
          <a:prstGeom prst="rect">
            <a:avLst/>
          </a:prstGeom>
        </p:spPr>
      </p:pic>
      <p:pic>
        <p:nvPicPr>
          <p:cNvPr id="6" name="Picture 5"/>
          <p:cNvPicPr>
            <a:picLocks noChangeAspect="1"/>
          </p:cNvPicPr>
          <p:nvPr/>
        </p:nvPicPr>
        <p:blipFill>
          <a:blip r:embed="rId6"/>
          <a:stretch>
            <a:fillRect/>
          </a:stretch>
        </p:blipFill>
        <p:spPr>
          <a:xfrm>
            <a:off x="6102350" y="1447800"/>
            <a:ext cx="2946400" cy="3356658"/>
          </a:xfrm>
          <a:prstGeom prst="rect">
            <a:avLst/>
          </a:prstGeom>
        </p:spPr>
      </p:pic>
      <p:sp>
        <p:nvSpPr>
          <p:cNvPr id="7" name="TextBox 6"/>
          <p:cNvSpPr txBox="1"/>
          <p:nvPr/>
        </p:nvSpPr>
        <p:spPr>
          <a:xfrm>
            <a:off x="6654800" y="5105400"/>
            <a:ext cx="2171700" cy="538609"/>
          </a:xfrm>
          <a:prstGeom prst="rect">
            <a:avLst/>
          </a:prstGeom>
          <a:noFill/>
        </p:spPr>
        <p:txBody>
          <a:bodyPr wrap="square" rtlCol="0">
            <a:spAutoFit/>
          </a:bodyPr>
          <a:lstStyle/>
          <a:p>
            <a:pPr algn="ctr"/>
            <a:r>
              <a:rPr lang="en-US" sz="2900" b="1" dirty="0" smtClean="0">
                <a:solidFill>
                  <a:srgbClr val="FFFFFF"/>
                </a:solidFill>
              </a:rPr>
              <a:t>John Murray</a:t>
            </a:r>
            <a:endParaRPr lang="en-US" sz="2900" b="1" dirty="0">
              <a:solidFill>
                <a:srgbClr val="FFFFFF"/>
              </a:solidFill>
            </a:endParaRPr>
          </a:p>
        </p:txBody>
      </p:sp>
      <p:sp>
        <p:nvSpPr>
          <p:cNvPr id="8" name="TextBox 7"/>
          <p:cNvSpPr txBox="1"/>
          <p:nvPr/>
        </p:nvSpPr>
        <p:spPr>
          <a:xfrm>
            <a:off x="609600" y="5109258"/>
            <a:ext cx="2311400" cy="553998"/>
          </a:xfrm>
          <a:prstGeom prst="rect">
            <a:avLst/>
          </a:prstGeom>
          <a:noFill/>
        </p:spPr>
        <p:txBody>
          <a:bodyPr wrap="square" rtlCol="0">
            <a:spAutoFit/>
          </a:bodyPr>
          <a:lstStyle/>
          <a:p>
            <a:pPr algn="ctr"/>
            <a:r>
              <a:rPr lang="en-US" sz="2900" b="1" dirty="0" smtClean="0">
                <a:solidFill>
                  <a:srgbClr val="FFFFFF"/>
                </a:solidFill>
              </a:rPr>
              <a:t>B. B. Warfield</a:t>
            </a:r>
            <a:endParaRPr lang="en-US" sz="2900" b="1" dirty="0">
              <a:solidFill>
                <a:srgbClr val="FFFFFF"/>
              </a:solidFill>
            </a:endParaRPr>
          </a:p>
        </p:txBody>
      </p:sp>
      <p:sp>
        <p:nvSpPr>
          <p:cNvPr id="9" name="TextBox 8"/>
          <p:cNvSpPr txBox="1"/>
          <p:nvPr/>
        </p:nvSpPr>
        <p:spPr>
          <a:xfrm>
            <a:off x="3848101" y="6259791"/>
            <a:ext cx="2012950" cy="507831"/>
          </a:xfrm>
          <a:prstGeom prst="rect">
            <a:avLst/>
          </a:prstGeom>
          <a:noFill/>
        </p:spPr>
        <p:txBody>
          <a:bodyPr wrap="square" rtlCol="0">
            <a:spAutoFit/>
          </a:bodyPr>
          <a:lstStyle/>
          <a:p>
            <a:pPr algn="ctr"/>
            <a:r>
              <a:rPr lang="en-US" sz="2700" b="1" dirty="0" smtClean="0">
                <a:solidFill>
                  <a:srgbClr val="FFFFFF"/>
                </a:solidFill>
              </a:rPr>
              <a:t>O. T. Allis</a:t>
            </a:r>
            <a:endParaRPr lang="en-US" sz="2700" b="1" dirty="0">
              <a:solidFill>
                <a:srgbClr val="FFFFFF"/>
              </a:solidFill>
            </a:endParaRPr>
          </a:p>
        </p:txBody>
      </p:sp>
      <p:sp>
        <p:nvSpPr>
          <p:cNvPr id="10" name="TextBox 9"/>
          <p:cNvSpPr txBox="1"/>
          <p:nvPr/>
        </p:nvSpPr>
        <p:spPr>
          <a:xfrm>
            <a:off x="3302000" y="2775733"/>
            <a:ext cx="2800350" cy="461665"/>
          </a:xfrm>
          <a:prstGeom prst="rect">
            <a:avLst/>
          </a:prstGeom>
          <a:noFill/>
        </p:spPr>
        <p:txBody>
          <a:bodyPr wrap="square" rtlCol="0">
            <a:spAutoFit/>
          </a:bodyPr>
          <a:lstStyle/>
          <a:p>
            <a:pPr algn="ctr"/>
            <a:r>
              <a:rPr lang="en-US" sz="2400" b="1" dirty="0" smtClean="0">
                <a:solidFill>
                  <a:srgbClr val="FFFFFF"/>
                </a:solidFill>
              </a:rPr>
              <a:t>J. Gresham </a:t>
            </a:r>
            <a:r>
              <a:rPr lang="en-US" sz="2400" b="1" dirty="0" err="1" smtClean="0">
                <a:solidFill>
                  <a:srgbClr val="FFFFFF"/>
                </a:solidFill>
              </a:rPr>
              <a:t>Machen</a:t>
            </a:r>
            <a:endParaRPr lang="en-US" sz="2400" b="1" dirty="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622300" y="0"/>
            <a:ext cx="8204200" cy="6848028"/>
          </a:xfrm>
          <a:prstGeom prst="rect">
            <a:avLst/>
          </a:prstGeom>
          <a:noFill/>
        </p:spPr>
        <p:txBody>
          <a:bodyPr wrap="square" rtlCol="0">
            <a:spAutoFit/>
          </a:bodyPr>
          <a:lstStyle/>
          <a:p>
            <a:pPr algn="ctr"/>
            <a:r>
              <a:rPr lang="en-US" sz="6300" b="1" u="sng" dirty="0" smtClean="0">
                <a:solidFill>
                  <a:schemeClr val="bg1"/>
                </a:solidFill>
              </a:rPr>
              <a:t>Sola Scriptura</a:t>
            </a:r>
          </a:p>
          <a:p>
            <a:pPr algn="ctr"/>
            <a:endParaRPr lang="en-US" sz="2400" b="1" u="sng" dirty="0" smtClean="0">
              <a:solidFill>
                <a:schemeClr val="bg1"/>
              </a:solidFill>
            </a:endParaRPr>
          </a:p>
          <a:p>
            <a:pPr algn="ctr"/>
            <a:r>
              <a:rPr lang="en-US" sz="4400" b="1" i="1" dirty="0" smtClean="0">
                <a:solidFill>
                  <a:srgbClr val="CCFFCC"/>
                </a:solidFill>
              </a:rPr>
              <a:t>“All Scripture is  inspired by God and profitable for teaching, for reproof, for correction, for  training in righteousness; so that  the man of God may be adequate,  equipped for every good work.”</a:t>
            </a:r>
          </a:p>
          <a:p>
            <a:pPr algn="ctr"/>
            <a:r>
              <a:rPr lang="en-US" sz="4400" b="1" i="1" dirty="0" smtClean="0">
                <a:solidFill>
                  <a:srgbClr val="CCFFCC"/>
                </a:solidFill>
              </a:rPr>
              <a:t>2 Tim. 3:16-17 </a:t>
            </a:r>
            <a:endParaRPr lang="en-US" sz="4300" b="1" i="1" dirty="0" smtClean="0">
              <a:solidFill>
                <a:srgbClr val="CCFFCC"/>
              </a:solidFill>
            </a:endParaRPr>
          </a:p>
          <a:p>
            <a:pPr algn="ctr"/>
            <a:endParaRPr lang="en-US" sz="43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3" name="TextBox 2"/>
          <p:cNvSpPr txBox="1"/>
          <p:nvPr/>
        </p:nvSpPr>
        <p:spPr>
          <a:xfrm>
            <a:off x="266700" y="72851"/>
            <a:ext cx="8712200" cy="6617197"/>
          </a:xfrm>
          <a:prstGeom prst="rect">
            <a:avLst/>
          </a:prstGeom>
          <a:noFill/>
        </p:spPr>
        <p:txBody>
          <a:bodyPr wrap="square" rtlCol="0">
            <a:spAutoFit/>
          </a:bodyPr>
          <a:lstStyle/>
          <a:p>
            <a:pPr algn="ctr"/>
            <a:r>
              <a:rPr lang="en-US" sz="3800" b="1" u="sng" dirty="0" smtClean="0">
                <a:solidFill>
                  <a:schemeClr val="bg1"/>
                </a:solidFill>
              </a:rPr>
              <a:t>“Tradition” in the NT</a:t>
            </a:r>
          </a:p>
          <a:p>
            <a:pPr algn="ctr"/>
            <a:r>
              <a:rPr lang="en-US" sz="1400" b="1" i="1" dirty="0" smtClean="0">
                <a:solidFill>
                  <a:schemeClr val="bg1"/>
                </a:solidFill>
              </a:rPr>
              <a:t>(from Latin “</a:t>
            </a:r>
            <a:r>
              <a:rPr lang="en-US" sz="1400" b="1" i="1" dirty="0" err="1" smtClean="0">
                <a:solidFill>
                  <a:schemeClr val="bg1"/>
                </a:solidFill>
              </a:rPr>
              <a:t>traditio</a:t>
            </a:r>
            <a:r>
              <a:rPr lang="en-US" sz="1400" b="1" i="1" dirty="0" smtClean="0">
                <a:solidFill>
                  <a:schemeClr val="bg1"/>
                </a:solidFill>
              </a:rPr>
              <a:t>” = “handing down” or “handing over”)</a:t>
            </a:r>
          </a:p>
          <a:p>
            <a:pPr algn="ctr"/>
            <a:endParaRPr lang="en-US" sz="1400" b="1" i="1" dirty="0" smtClean="0">
              <a:solidFill>
                <a:schemeClr val="bg1"/>
              </a:solidFill>
            </a:endParaRPr>
          </a:p>
          <a:p>
            <a:r>
              <a:rPr lang="en-US" sz="3200" b="1" dirty="0" smtClean="0">
                <a:solidFill>
                  <a:schemeClr val="bg1"/>
                </a:solidFill>
              </a:rPr>
              <a:t>1. </a:t>
            </a:r>
            <a:r>
              <a:rPr lang="en-US" sz="3200" b="1" u="sng" dirty="0" smtClean="0">
                <a:solidFill>
                  <a:srgbClr val="CCFFCC"/>
                </a:solidFill>
              </a:rPr>
              <a:t>Negative sense</a:t>
            </a:r>
            <a:r>
              <a:rPr lang="en-US" sz="3200" b="1" dirty="0" smtClean="0">
                <a:solidFill>
                  <a:schemeClr val="bg1"/>
                </a:solidFill>
              </a:rPr>
              <a:t>: “tradition of the elders” (Mt. 15:2); “traditions of men” (Mk. 7:8; Col. 2:8).</a:t>
            </a:r>
          </a:p>
          <a:p>
            <a:endParaRPr lang="en-US" sz="1600" b="1" dirty="0" smtClean="0">
              <a:solidFill>
                <a:schemeClr val="bg1"/>
              </a:solidFill>
            </a:endParaRPr>
          </a:p>
          <a:p>
            <a:r>
              <a:rPr lang="en-US" sz="3200" b="1" dirty="0" smtClean="0">
                <a:solidFill>
                  <a:schemeClr val="bg1"/>
                </a:solidFill>
              </a:rPr>
              <a:t>2. </a:t>
            </a:r>
            <a:r>
              <a:rPr lang="en-US" sz="3200" b="1" u="sng" dirty="0" smtClean="0">
                <a:solidFill>
                  <a:srgbClr val="CCFFCC"/>
                </a:solidFill>
              </a:rPr>
              <a:t>Positive sense</a:t>
            </a:r>
            <a:r>
              <a:rPr lang="en-US" sz="3200" b="1" dirty="0" smtClean="0">
                <a:solidFill>
                  <a:srgbClr val="CCFFCC"/>
                </a:solidFill>
              </a:rPr>
              <a:t> </a:t>
            </a:r>
            <a:r>
              <a:rPr lang="en-US" sz="3200" b="1" dirty="0" smtClean="0">
                <a:solidFill>
                  <a:schemeClr val="bg1"/>
                </a:solidFill>
              </a:rPr>
              <a:t>= apostolic teachings:</a:t>
            </a:r>
          </a:p>
          <a:p>
            <a:endParaRPr lang="en-US" sz="1600" b="1" dirty="0" smtClean="0">
              <a:solidFill>
                <a:schemeClr val="bg1"/>
              </a:solidFill>
            </a:endParaRPr>
          </a:p>
          <a:p>
            <a:r>
              <a:rPr lang="en-US" sz="2300" b="1" i="1" u="sng" dirty="0" smtClean="0">
                <a:solidFill>
                  <a:srgbClr val="FFFFFF"/>
                </a:solidFill>
              </a:rPr>
              <a:t>1Cor. 11:2  </a:t>
            </a:r>
            <a:r>
              <a:rPr lang="en-US" sz="2300" b="1" i="1" dirty="0" smtClean="0">
                <a:solidFill>
                  <a:srgbClr val="FFFFFF"/>
                </a:solidFill>
              </a:rPr>
              <a:t>Now  I praise you because you  remember me in everything and  hold firmly to the </a:t>
            </a:r>
            <a:r>
              <a:rPr lang="en-US" sz="2300" b="1" i="1" u="sng" dirty="0" smtClean="0">
                <a:solidFill>
                  <a:srgbClr val="FFFF00"/>
                </a:solidFill>
              </a:rPr>
              <a:t>traditions</a:t>
            </a:r>
            <a:r>
              <a:rPr lang="en-US" sz="2300" b="1" i="1" dirty="0" smtClean="0">
                <a:solidFill>
                  <a:srgbClr val="FFFFFF"/>
                </a:solidFill>
              </a:rPr>
              <a:t>, just as I delivered them to you. </a:t>
            </a:r>
          </a:p>
          <a:p>
            <a:endParaRPr lang="en-US" sz="2300" b="1" i="1" u="sng" dirty="0" smtClean="0">
              <a:solidFill>
                <a:srgbClr val="FFFFFF"/>
              </a:solidFill>
            </a:endParaRPr>
          </a:p>
          <a:p>
            <a:r>
              <a:rPr lang="en-US" sz="2300" b="1" i="1" u="sng" dirty="0" smtClean="0">
                <a:solidFill>
                  <a:srgbClr val="FFFFFF"/>
                </a:solidFill>
              </a:rPr>
              <a:t>2Th. 2:15 </a:t>
            </a:r>
            <a:r>
              <a:rPr lang="en-US" sz="2300" b="1" i="1" dirty="0" smtClean="0">
                <a:solidFill>
                  <a:srgbClr val="FFFFFF"/>
                </a:solidFill>
              </a:rPr>
              <a:t>So  Brethren,  stand firm and  hold to the </a:t>
            </a:r>
            <a:r>
              <a:rPr lang="en-US" sz="2300" b="1" i="1" u="sng" dirty="0" smtClean="0">
                <a:solidFill>
                  <a:srgbClr val="FFFF00"/>
                </a:solidFill>
              </a:rPr>
              <a:t>tradition</a:t>
            </a:r>
            <a:r>
              <a:rPr lang="en-US" sz="2300" b="1" i="1" dirty="0" smtClean="0">
                <a:solidFill>
                  <a:srgbClr val="FFFF00"/>
                </a:solidFill>
              </a:rPr>
              <a:t>s </a:t>
            </a:r>
            <a:r>
              <a:rPr lang="en-US" sz="2300" b="1" i="1" dirty="0" smtClean="0">
                <a:solidFill>
                  <a:srgbClr val="FFFFFF"/>
                </a:solidFill>
              </a:rPr>
              <a:t>which             you were taught, whether  by word of mouth or  by letter  from us. </a:t>
            </a:r>
          </a:p>
          <a:p>
            <a:endParaRPr lang="en-US" sz="2300" b="1" i="1" u="sng" dirty="0" smtClean="0">
              <a:solidFill>
                <a:srgbClr val="FFFFFF"/>
              </a:solidFill>
            </a:endParaRPr>
          </a:p>
          <a:p>
            <a:r>
              <a:rPr lang="en-US" sz="2300" b="1" i="1" u="sng" dirty="0" smtClean="0">
                <a:solidFill>
                  <a:srgbClr val="FFFFFF"/>
                </a:solidFill>
              </a:rPr>
              <a:t>2Th. 3:6 </a:t>
            </a:r>
            <a:r>
              <a:rPr lang="en-US" sz="2300" b="1" i="1" dirty="0" smtClean="0">
                <a:solidFill>
                  <a:srgbClr val="FFFFFF"/>
                </a:solidFill>
              </a:rPr>
              <a:t>Now we command you, brethren,  in the name of our Lord Jesus Christ, that you   keep away from every brother who  leads an   unruly life and not according to  the </a:t>
            </a:r>
            <a:r>
              <a:rPr lang="en-US" sz="2300" b="1" i="1" u="sng" dirty="0" smtClean="0">
                <a:solidFill>
                  <a:srgbClr val="FFFF00"/>
                </a:solidFill>
              </a:rPr>
              <a:t>traditio</a:t>
            </a:r>
            <a:r>
              <a:rPr lang="en-US" sz="2300" b="1" i="1" dirty="0" smtClean="0">
                <a:solidFill>
                  <a:srgbClr val="FFFF00"/>
                </a:solidFill>
              </a:rPr>
              <a:t>n </a:t>
            </a:r>
            <a:r>
              <a:rPr lang="en-US" sz="2300" b="1" i="1" dirty="0" smtClean="0">
                <a:solidFill>
                  <a:srgbClr val="FFFFFF"/>
                </a:solidFill>
              </a:rPr>
              <a:t>which  you received from us.  </a:t>
            </a:r>
            <a:endParaRPr lang="en-US" sz="2300" b="1" i="1" dirty="0">
              <a:solidFill>
                <a:srgbClr val="FFFF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4" name="TextBox 3"/>
          <p:cNvSpPr txBox="1"/>
          <p:nvPr/>
        </p:nvSpPr>
        <p:spPr>
          <a:xfrm>
            <a:off x="476679" y="314520"/>
            <a:ext cx="8606913" cy="2708434"/>
          </a:xfrm>
          <a:prstGeom prst="rect">
            <a:avLst/>
          </a:prstGeom>
          <a:noFill/>
        </p:spPr>
        <p:txBody>
          <a:bodyPr wrap="square" rtlCol="0">
            <a:spAutoFit/>
          </a:bodyPr>
          <a:lstStyle/>
          <a:p>
            <a:pPr algn="ctr"/>
            <a:r>
              <a:rPr lang="en-US" sz="3800" b="1" u="sng" dirty="0" smtClean="0">
                <a:solidFill>
                  <a:srgbClr val="FFFFFF"/>
                </a:solidFill>
              </a:rPr>
              <a:t>THE ANCIENT CHURCH  (100-600)</a:t>
            </a:r>
          </a:p>
          <a:p>
            <a:pPr algn="ctr"/>
            <a:endParaRPr lang="en-US" dirty="0" smtClean="0">
              <a:solidFill>
                <a:srgbClr val="FFFFFF"/>
              </a:solidFill>
            </a:endParaRPr>
          </a:p>
          <a:p>
            <a:pPr algn="ctr"/>
            <a:endParaRPr lang="en-US" dirty="0" smtClean="0">
              <a:solidFill>
                <a:srgbClr val="FFFFFF"/>
              </a:solidFill>
            </a:endParaRPr>
          </a:p>
          <a:p>
            <a:pPr marL="514350" indent="-514350">
              <a:buAutoNum type="arabicPeriod"/>
            </a:pPr>
            <a:r>
              <a:rPr lang="en-US" sz="3200" b="1" dirty="0" smtClean="0">
                <a:solidFill>
                  <a:srgbClr val="FFFF00"/>
                </a:solidFill>
              </a:rPr>
              <a:t>THE CHURCH FATHERS (100-150).</a:t>
            </a:r>
          </a:p>
          <a:p>
            <a:pPr marL="514350" indent="-514350">
              <a:buAutoNum type="arabicPeriod"/>
            </a:pPr>
            <a:endParaRPr lang="en-US" sz="3200" b="1" dirty="0" smtClean="0">
              <a:solidFill>
                <a:srgbClr val="FFFF00"/>
              </a:solidFill>
            </a:endParaRPr>
          </a:p>
          <a:p>
            <a:pPr marL="1428750" lvl="2" indent="-514350">
              <a:buAutoNum type="alphaLcParenR"/>
            </a:pPr>
            <a:endParaRPr lang="en-US" sz="3200" b="1" dirty="0" smtClean="0">
              <a:solidFill>
                <a:srgbClr val="FFFF00"/>
              </a:solidFill>
            </a:endParaRPr>
          </a:p>
        </p:txBody>
      </p:sp>
      <p:sp>
        <p:nvSpPr>
          <p:cNvPr id="5" name="TextBox 4"/>
          <p:cNvSpPr txBox="1"/>
          <p:nvPr/>
        </p:nvSpPr>
        <p:spPr>
          <a:xfrm>
            <a:off x="2030517" y="2476115"/>
            <a:ext cx="6026190" cy="600164"/>
          </a:xfrm>
          <a:prstGeom prst="rect">
            <a:avLst/>
          </a:prstGeom>
          <a:noFill/>
        </p:spPr>
        <p:txBody>
          <a:bodyPr wrap="square" rtlCol="0">
            <a:spAutoFit/>
          </a:bodyPr>
          <a:lstStyle/>
          <a:p>
            <a:r>
              <a:rPr lang="en-US" sz="3200" b="1" dirty="0" smtClean="0">
                <a:solidFill>
                  <a:srgbClr val="FFFF00"/>
                </a:solidFill>
              </a:rPr>
              <a:t>a) The OT was authoritative.</a:t>
            </a:r>
            <a:endParaRPr lang="en-US" sz="3200" b="1" dirty="0">
              <a:solidFill>
                <a:srgbClr val="FFFF00"/>
              </a:solidFill>
            </a:endParaRPr>
          </a:p>
        </p:txBody>
      </p:sp>
      <p:sp>
        <p:nvSpPr>
          <p:cNvPr id="6" name="TextBox 5"/>
          <p:cNvSpPr txBox="1"/>
          <p:nvPr/>
        </p:nvSpPr>
        <p:spPr>
          <a:xfrm>
            <a:off x="2030517" y="3394793"/>
            <a:ext cx="6485586" cy="584776"/>
          </a:xfrm>
          <a:prstGeom prst="rect">
            <a:avLst/>
          </a:prstGeom>
          <a:noFill/>
        </p:spPr>
        <p:txBody>
          <a:bodyPr wrap="square" rtlCol="0">
            <a:spAutoFit/>
          </a:bodyPr>
          <a:lstStyle/>
          <a:p>
            <a:r>
              <a:rPr lang="en-US" sz="3200" b="1" dirty="0" err="1" smtClean="0">
                <a:solidFill>
                  <a:srgbClr val="FFFF00"/>
                </a:solidFill>
              </a:rPr>
              <a:t>b</a:t>
            </a:r>
            <a:r>
              <a:rPr lang="en-US" sz="3200" b="1" dirty="0" smtClean="0">
                <a:solidFill>
                  <a:srgbClr val="FFFF00"/>
                </a:solidFill>
              </a:rPr>
              <a:t>) Christ and the apostles.</a:t>
            </a:r>
            <a:endParaRPr lang="en-US" sz="3200" b="1" dirty="0">
              <a:solidFill>
                <a:srgbClr val="FFFF00"/>
              </a:solidFill>
            </a:endParaRPr>
          </a:p>
        </p:txBody>
      </p:sp>
      <p:sp>
        <p:nvSpPr>
          <p:cNvPr id="7" name="TextBox 6"/>
          <p:cNvSpPr txBox="1"/>
          <p:nvPr/>
        </p:nvSpPr>
        <p:spPr>
          <a:xfrm>
            <a:off x="2030517" y="5128491"/>
            <a:ext cx="6769330" cy="600164"/>
          </a:xfrm>
          <a:prstGeom prst="rect">
            <a:avLst/>
          </a:prstGeom>
          <a:noFill/>
        </p:spPr>
        <p:txBody>
          <a:bodyPr wrap="square" rtlCol="0">
            <a:spAutoFit/>
          </a:bodyPr>
          <a:lstStyle/>
          <a:p>
            <a:r>
              <a:rPr lang="en-US" sz="3200" b="1" dirty="0" err="1" smtClean="0">
                <a:solidFill>
                  <a:srgbClr val="FFFF00"/>
                </a:solidFill>
              </a:rPr>
              <a:t>d</a:t>
            </a:r>
            <a:r>
              <a:rPr lang="en-US" sz="3200" b="1" dirty="0" smtClean="0">
                <a:solidFill>
                  <a:srgbClr val="FFFF00"/>
                </a:solidFill>
              </a:rPr>
              <a:t>) Leadership was authoritative.</a:t>
            </a:r>
            <a:endParaRPr lang="en-US" sz="3200" b="1" dirty="0">
              <a:solidFill>
                <a:srgbClr val="FFFF00"/>
              </a:solidFill>
            </a:endParaRPr>
          </a:p>
        </p:txBody>
      </p:sp>
      <p:sp>
        <p:nvSpPr>
          <p:cNvPr id="8" name="TextBox 7"/>
          <p:cNvSpPr txBox="1"/>
          <p:nvPr/>
        </p:nvSpPr>
        <p:spPr>
          <a:xfrm>
            <a:off x="2030517" y="4274127"/>
            <a:ext cx="5476338" cy="600164"/>
          </a:xfrm>
          <a:prstGeom prst="rect">
            <a:avLst/>
          </a:prstGeom>
          <a:noFill/>
        </p:spPr>
        <p:txBody>
          <a:bodyPr wrap="square" rtlCol="0">
            <a:spAutoFit/>
          </a:bodyPr>
          <a:lstStyle/>
          <a:p>
            <a:r>
              <a:rPr lang="en-US" sz="3200" b="1" dirty="0" err="1" smtClean="0">
                <a:solidFill>
                  <a:srgbClr val="FFFF00"/>
                </a:solidFill>
              </a:rPr>
              <a:t>c</a:t>
            </a:r>
            <a:r>
              <a:rPr lang="en-US" sz="3200" b="1" dirty="0" smtClean="0">
                <a:solidFill>
                  <a:srgbClr val="FFFF00"/>
                </a:solidFill>
              </a:rPr>
              <a:t>) Tradition was authoritative.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243216" y="688625"/>
            <a:ext cx="3810000" cy="3810000"/>
          </a:xfrm>
          <a:prstGeom prst="ellipse">
            <a:avLst/>
          </a:prstGeom>
        </p:spPr>
      </p:pic>
      <p:sp>
        <p:nvSpPr>
          <p:cNvPr id="4" name="TextBox 3"/>
          <p:cNvSpPr txBox="1"/>
          <p:nvPr/>
        </p:nvSpPr>
        <p:spPr>
          <a:xfrm>
            <a:off x="4566933" y="837618"/>
            <a:ext cx="4242654" cy="4278094"/>
          </a:xfrm>
          <a:prstGeom prst="rect">
            <a:avLst/>
          </a:prstGeom>
          <a:noFill/>
        </p:spPr>
        <p:txBody>
          <a:bodyPr wrap="square" rtlCol="0">
            <a:spAutoFit/>
          </a:bodyPr>
          <a:lstStyle/>
          <a:p>
            <a:r>
              <a:rPr lang="en-US" sz="3400" b="1" dirty="0">
                <a:solidFill>
                  <a:srgbClr val="FFFF00"/>
                </a:solidFill>
              </a:rPr>
              <a:t>His writings expressed in many ways a shift from a plurality of leadership to the emergence of a single leader in each of the churches, the pastor/bishop. </a:t>
            </a:r>
          </a:p>
        </p:txBody>
      </p:sp>
      <p:sp>
        <p:nvSpPr>
          <p:cNvPr id="5" name="TextBox 4"/>
          <p:cNvSpPr txBox="1"/>
          <p:nvPr/>
        </p:nvSpPr>
        <p:spPr>
          <a:xfrm>
            <a:off x="472907" y="4539059"/>
            <a:ext cx="3580309" cy="1569660"/>
          </a:xfrm>
          <a:prstGeom prst="rect">
            <a:avLst/>
          </a:prstGeom>
          <a:noFill/>
        </p:spPr>
        <p:txBody>
          <a:bodyPr wrap="square" rtlCol="0">
            <a:spAutoFit/>
          </a:bodyPr>
          <a:lstStyle/>
          <a:p>
            <a:pPr algn="ctr"/>
            <a:r>
              <a:rPr lang="en-US" sz="3200" b="1" u="sng" dirty="0">
                <a:solidFill>
                  <a:schemeClr val="bg1"/>
                </a:solidFill>
              </a:rPr>
              <a:t>Ignatius of Antioch (c.35-c.107</a:t>
            </a:r>
            <a:r>
              <a:rPr lang="en-US" sz="3200" b="1" u="sng" dirty="0" smtClean="0">
                <a:solidFill>
                  <a:schemeClr val="bg1"/>
                </a:solidFill>
              </a:rPr>
              <a:t>)</a:t>
            </a:r>
          </a:p>
          <a:p>
            <a:pPr algn="ctr"/>
            <a:r>
              <a:rPr lang="en-US" sz="2100" b="1" dirty="0" smtClean="0">
                <a:solidFill>
                  <a:schemeClr val="bg1"/>
                </a:solidFill>
              </a:rPr>
              <a:t>Student of apostle John</a:t>
            </a:r>
            <a:r>
              <a:rPr lang="en-US" sz="3200" b="1" dirty="0" smtClean="0">
                <a:solidFill>
                  <a:schemeClr val="bg1"/>
                </a:solidFill>
              </a:rPr>
              <a:t> </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392038" y="297221"/>
            <a:ext cx="4333999" cy="5417499"/>
          </a:xfrm>
          <a:prstGeom prst="rect">
            <a:avLst/>
          </a:prstGeom>
        </p:spPr>
      </p:pic>
      <p:sp>
        <p:nvSpPr>
          <p:cNvPr id="4" name="TextBox 3"/>
          <p:cNvSpPr txBox="1"/>
          <p:nvPr/>
        </p:nvSpPr>
        <p:spPr>
          <a:xfrm>
            <a:off x="5377631" y="607950"/>
            <a:ext cx="3472491" cy="3323987"/>
          </a:xfrm>
          <a:prstGeom prst="rect">
            <a:avLst/>
          </a:prstGeom>
          <a:noFill/>
        </p:spPr>
        <p:txBody>
          <a:bodyPr wrap="square" rtlCol="0">
            <a:spAutoFit/>
          </a:bodyPr>
          <a:lstStyle/>
          <a:p>
            <a:r>
              <a:rPr lang="en-US" sz="4200" b="1" dirty="0" smtClean="0">
                <a:solidFill>
                  <a:srgbClr val="FFFF00"/>
                </a:solidFill>
              </a:rPr>
              <a:t>He advocated </a:t>
            </a:r>
            <a:r>
              <a:rPr lang="en-US" sz="4200" b="1" dirty="0">
                <a:solidFill>
                  <a:srgbClr val="FFFF00"/>
                </a:solidFill>
              </a:rPr>
              <a:t>the concept of an apostolic succession in the </a:t>
            </a:r>
            <a:r>
              <a:rPr lang="en-US" sz="4200" b="1" dirty="0" smtClean="0">
                <a:solidFill>
                  <a:srgbClr val="FFFF00"/>
                </a:solidFill>
              </a:rPr>
              <a:t>churches. </a:t>
            </a:r>
            <a:endParaRPr lang="en-US" sz="4200" b="1" dirty="0">
              <a:solidFill>
                <a:srgbClr val="FFFF00"/>
              </a:solidFill>
            </a:endParaRPr>
          </a:p>
        </p:txBody>
      </p:sp>
      <p:sp>
        <p:nvSpPr>
          <p:cNvPr id="5" name="TextBox 4"/>
          <p:cNvSpPr txBox="1"/>
          <p:nvPr/>
        </p:nvSpPr>
        <p:spPr>
          <a:xfrm>
            <a:off x="594512" y="5971408"/>
            <a:ext cx="3837305" cy="492443"/>
          </a:xfrm>
          <a:prstGeom prst="rect">
            <a:avLst/>
          </a:prstGeom>
          <a:noFill/>
        </p:spPr>
        <p:txBody>
          <a:bodyPr wrap="square" rtlCol="0">
            <a:spAutoFit/>
          </a:bodyPr>
          <a:lstStyle/>
          <a:p>
            <a:r>
              <a:rPr lang="en-US" sz="2600" b="1" u="sng" dirty="0">
                <a:solidFill>
                  <a:srgbClr val="FFFFFF"/>
                </a:solidFill>
              </a:rPr>
              <a:t>Clement of Rome (d.101?)</a:t>
            </a:r>
            <a:r>
              <a:rPr lang="en-US" sz="2600" b="1" dirty="0">
                <a:solidFill>
                  <a:srgbClr val="FFFFFF"/>
                </a:solid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pic>
        <p:nvPicPr>
          <p:cNvPr id="3" name="Picture 2"/>
          <p:cNvPicPr>
            <a:picLocks noChangeAspect="1"/>
          </p:cNvPicPr>
          <p:nvPr/>
        </p:nvPicPr>
        <p:blipFill>
          <a:blip r:embed="rId3"/>
          <a:stretch>
            <a:fillRect/>
          </a:stretch>
        </p:blipFill>
        <p:spPr>
          <a:xfrm>
            <a:off x="152400" y="863600"/>
            <a:ext cx="4812030" cy="5791200"/>
          </a:xfrm>
          <a:prstGeom prst="rect">
            <a:avLst/>
          </a:prstGeom>
        </p:spPr>
      </p:pic>
      <p:sp>
        <p:nvSpPr>
          <p:cNvPr id="4" name="TextBox 3"/>
          <p:cNvSpPr txBox="1"/>
          <p:nvPr/>
        </p:nvSpPr>
        <p:spPr>
          <a:xfrm>
            <a:off x="4964429" y="1460500"/>
            <a:ext cx="4236815" cy="4555093"/>
          </a:xfrm>
          <a:prstGeom prst="rect">
            <a:avLst/>
          </a:prstGeom>
          <a:noFill/>
        </p:spPr>
        <p:txBody>
          <a:bodyPr wrap="square" rtlCol="0">
            <a:spAutoFit/>
          </a:bodyPr>
          <a:lstStyle/>
          <a:p>
            <a:r>
              <a:rPr lang="en-US" sz="2900" b="1" dirty="0" smtClean="0">
                <a:solidFill>
                  <a:schemeClr val="bg1"/>
                </a:solidFill>
              </a:rPr>
              <a:t>Lesser branches = elders</a:t>
            </a:r>
          </a:p>
          <a:p>
            <a:endParaRPr lang="en-US" sz="2900" b="1" dirty="0" smtClean="0">
              <a:solidFill>
                <a:schemeClr val="bg1"/>
              </a:solidFill>
            </a:endParaRPr>
          </a:p>
          <a:p>
            <a:endParaRPr lang="en-US" sz="2900" b="1" dirty="0" smtClean="0">
              <a:solidFill>
                <a:schemeClr val="bg1"/>
              </a:solidFill>
            </a:endParaRPr>
          </a:p>
          <a:p>
            <a:r>
              <a:rPr lang="en-US" sz="2900" b="1" dirty="0" smtClean="0">
                <a:solidFill>
                  <a:schemeClr val="bg1"/>
                </a:solidFill>
              </a:rPr>
              <a:t>Major branches = apostles</a:t>
            </a:r>
          </a:p>
          <a:p>
            <a:endParaRPr lang="en-US" sz="2900" b="1" dirty="0" smtClean="0">
              <a:solidFill>
                <a:schemeClr val="bg1"/>
              </a:solidFill>
            </a:endParaRPr>
          </a:p>
          <a:p>
            <a:endParaRPr lang="en-US" sz="2900" b="1" dirty="0" smtClean="0">
              <a:solidFill>
                <a:schemeClr val="bg1"/>
              </a:solidFill>
            </a:endParaRPr>
          </a:p>
          <a:p>
            <a:r>
              <a:rPr lang="en-US" sz="2900" b="1" dirty="0" smtClean="0">
                <a:solidFill>
                  <a:schemeClr val="bg1"/>
                </a:solidFill>
              </a:rPr>
              <a:t>Trunk = Christ</a:t>
            </a:r>
          </a:p>
          <a:p>
            <a:endParaRPr lang="en-US" sz="2900" b="1" dirty="0" smtClean="0">
              <a:solidFill>
                <a:schemeClr val="bg1"/>
              </a:solidFill>
            </a:endParaRPr>
          </a:p>
          <a:p>
            <a:endParaRPr lang="en-US" sz="2900" b="1" dirty="0" smtClean="0">
              <a:solidFill>
                <a:schemeClr val="bg1"/>
              </a:solidFill>
            </a:endParaRPr>
          </a:p>
          <a:p>
            <a:r>
              <a:rPr lang="en-US" sz="2900" b="1" dirty="0" smtClean="0">
                <a:solidFill>
                  <a:schemeClr val="bg1"/>
                </a:solidFill>
              </a:rPr>
              <a:t>Root = God</a:t>
            </a:r>
            <a:endParaRPr lang="en-US" sz="2900" b="1" dirty="0">
              <a:solidFill>
                <a:schemeClr val="bg1"/>
              </a:solidFill>
            </a:endParaRPr>
          </a:p>
        </p:txBody>
      </p:sp>
      <p:sp>
        <p:nvSpPr>
          <p:cNvPr id="5" name="TextBox 4"/>
          <p:cNvSpPr txBox="1"/>
          <p:nvPr/>
        </p:nvSpPr>
        <p:spPr>
          <a:xfrm>
            <a:off x="736600" y="0"/>
            <a:ext cx="7950200" cy="861774"/>
          </a:xfrm>
          <a:prstGeom prst="rect">
            <a:avLst/>
          </a:prstGeom>
          <a:noFill/>
        </p:spPr>
        <p:txBody>
          <a:bodyPr wrap="square" rtlCol="0">
            <a:spAutoFit/>
          </a:bodyPr>
          <a:lstStyle/>
          <a:p>
            <a:pPr algn="ctr"/>
            <a:r>
              <a:rPr lang="en-US" sz="2800" b="1" u="sng" dirty="0" smtClean="0">
                <a:solidFill>
                  <a:srgbClr val="CCFFCC"/>
                </a:solidFill>
              </a:rPr>
              <a:t>Apostolic Succession in the Churches:</a:t>
            </a:r>
          </a:p>
          <a:p>
            <a:pPr algn="ctr"/>
            <a:r>
              <a:rPr lang="en-US" sz="2100" b="1" dirty="0" smtClean="0">
                <a:solidFill>
                  <a:srgbClr val="CCFFCC"/>
                </a:solidFill>
              </a:rPr>
              <a:t>Continuation of the Gospel message</a:t>
            </a:r>
            <a:endParaRPr lang="en-US" sz="2100" b="1" dirty="0">
              <a:solidFill>
                <a:srgbClr val="CCFFC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98000"/>
            <a:lum bright="-43000" contrast="-72000"/>
          </a:blip>
          <a:stretch>
            <a:fillRect/>
          </a:stretch>
        </p:blipFill>
        <p:spPr>
          <a:xfrm>
            <a:off x="0" y="0"/>
            <a:ext cx="9201245" cy="6858000"/>
          </a:xfrm>
          <a:prstGeom prst="rect">
            <a:avLst/>
          </a:prstGeom>
        </p:spPr>
      </p:pic>
      <p:sp>
        <p:nvSpPr>
          <p:cNvPr id="4" name="TextBox 3"/>
          <p:cNvSpPr txBox="1"/>
          <p:nvPr/>
        </p:nvSpPr>
        <p:spPr>
          <a:xfrm>
            <a:off x="368300" y="230882"/>
            <a:ext cx="8775700" cy="1077218"/>
          </a:xfrm>
          <a:prstGeom prst="rect">
            <a:avLst/>
          </a:prstGeom>
          <a:noFill/>
        </p:spPr>
        <p:txBody>
          <a:bodyPr wrap="square" rtlCol="0">
            <a:spAutoFit/>
          </a:bodyPr>
          <a:lstStyle/>
          <a:p>
            <a:r>
              <a:rPr lang="en-US" sz="3200" b="1" dirty="0" smtClean="0">
                <a:solidFill>
                  <a:srgbClr val="FFFF00"/>
                </a:solidFill>
              </a:rPr>
              <a:t>2. THE APOLOGISTS (150-300).</a:t>
            </a:r>
            <a:r>
              <a:rPr lang="en-US" sz="3200" b="1" dirty="0" smtClean="0">
                <a:solidFill>
                  <a:srgbClr val="CCFFCC"/>
                </a:solidFill>
              </a:rPr>
              <a:t>  </a:t>
            </a:r>
            <a:r>
              <a:rPr lang="en-US" sz="2400" b="1" i="1" u="sng" dirty="0" smtClean="0">
                <a:solidFill>
                  <a:srgbClr val="CCFFCC"/>
                </a:solidFill>
              </a:rPr>
              <a:t>Defenders of the   faith.</a:t>
            </a:r>
            <a:endParaRPr lang="en-US" sz="2400" b="1" u="sng" dirty="0" smtClean="0">
              <a:solidFill>
                <a:srgbClr val="FFFF00"/>
              </a:solidFill>
            </a:endParaRPr>
          </a:p>
          <a:p>
            <a:endParaRPr lang="en-US" sz="3200" dirty="0"/>
          </a:p>
        </p:txBody>
      </p:sp>
      <p:sp>
        <p:nvSpPr>
          <p:cNvPr id="5" name="TextBox 4"/>
          <p:cNvSpPr txBox="1"/>
          <p:nvPr/>
        </p:nvSpPr>
        <p:spPr>
          <a:xfrm>
            <a:off x="1104900" y="1358900"/>
            <a:ext cx="7023100" cy="5509200"/>
          </a:xfrm>
          <a:prstGeom prst="rect">
            <a:avLst/>
          </a:prstGeom>
          <a:noFill/>
        </p:spPr>
        <p:txBody>
          <a:bodyPr wrap="square" rtlCol="0">
            <a:spAutoFit/>
          </a:bodyPr>
          <a:lstStyle/>
          <a:p>
            <a:pPr marL="514350" indent="-514350">
              <a:buAutoNum type="alphaLcParenR"/>
            </a:pPr>
            <a:r>
              <a:rPr lang="en-US" sz="3200" b="1" dirty="0" smtClean="0">
                <a:solidFill>
                  <a:srgbClr val="FFFF00"/>
                </a:solidFill>
              </a:rPr>
              <a:t>Opposition from religion:  Gnosticism</a:t>
            </a:r>
          </a:p>
          <a:p>
            <a:pPr marL="514350" indent="-514350">
              <a:buAutoNum type="alphaLcParenR"/>
            </a:pPr>
            <a:endParaRPr lang="en-US" sz="3200" b="1" dirty="0" smtClean="0">
              <a:solidFill>
                <a:srgbClr val="FFFF00"/>
              </a:solidFill>
            </a:endParaRPr>
          </a:p>
          <a:p>
            <a:pPr marL="514350" indent="-514350"/>
            <a:r>
              <a:rPr lang="en-US" sz="3200" dirty="0" smtClean="0"/>
              <a:t>      </a:t>
            </a:r>
            <a:r>
              <a:rPr lang="en-US" sz="3200" b="1" dirty="0" smtClean="0">
                <a:solidFill>
                  <a:srgbClr val="CCFFCC"/>
                </a:solidFill>
              </a:rPr>
              <a:t>Gnostics claimed to have unwritten apostolic traditions and some written sources to verify their teachings.  This caused the church to reevaluate the issue of written and oral authority. </a:t>
            </a:r>
          </a:p>
          <a:p>
            <a:pPr marL="514350" indent="-514350">
              <a:buAutoNum type="alphaLcParenR"/>
            </a:pPr>
            <a:endParaRPr lang="en-US" sz="3200" b="1" dirty="0" smtClean="0">
              <a:solidFill>
                <a:srgbClr val="FFFF00"/>
              </a:solidFill>
            </a:endParaRPr>
          </a:p>
          <a:p>
            <a:endParaRPr lang="en-US" sz="3200" dirty="0" smtClean="0"/>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2420</TotalTime>
  <Words>2463</Words>
  <Application>Microsoft Macintosh PowerPoint</Application>
  <PresentationFormat>On-screen Show (4:3)</PresentationFormat>
  <Paragraphs>189</Paragraphs>
  <Slides>45</Slides>
  <Notes>2</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Northwest Bible Church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Conner</dc:creator>
  <cp:lastModifiedBy>Alan Conner</cp:lastModifiedBy>
  <cp:revision>60</cp:revision>
  <dcterms:created xsi:type="dcterms:W3CDTF">2016-06-15T20:27:08Z</dcterms:created>
  <dcterms:modified xsi:type="dcterms:W3CDTF">2016-06-15T21:14:39Z</dcterms:modified>
</cp:coreProperties>
</file>